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50" r:id="rId1"/>
  </p:sldMasterIdLst>
  <p:sldIdLst>
    <p:sldId id="256" r:id="rId2"/>
    <p:sldId id="257" r:id="rId3"/>
    <p:sldId id="258" r:id="rId4"/>
    <p:sldId id="265" r:id="rId5"/>
    <p:sldId id="266" r:id="rId6"/>
    <p:sldId id="259" r:id="rId7"/>
    <p:sldId id="280" r:id="rId8"/>
    <p:sldId id="261" r:id="rId9"/>
    <p:sldId id="262" r:id="rId10"/>
    <p:sldId id="268" r:id="rId11"/>
    <p:sldId id="269" r:id="rId12"/>
    <p:sldId id="270" r:id="rId13"/>
    <p:sldId id="271" r:id="rId14"/>
    <p:sldId id="276" r:id="rId15"/>
    <p:sldId id="272" r:id="rId16"/>
    <p:sldId id="284" r:id="rId17"/>
    <p:sldId id="264" r:id="rId18"/>
    <p:sldId id="274" r:id="rId19"/>
    <p:sldId id="275" r:id="rId20"/>
    <p:sldId id="281" r:id="rId21"/>
    <p:sldId id="282" r:id="rId22"/>
    <p:sldId id="278" r:id="rId23"/>
    <p:sldId id="26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6" autoAdjust="0"/>
    <p:restoredTop sz="94660"/>
  </p:normalViewPr>
  <p:slideViewPr>
    <p:cSldViewPr snapToGrid="0">
      <p:cViewPr varScale="1">
        <p:scale>
          <a:sx n="127" d="100"/>
          <a:sy n="127"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5" Type="http://schemas.openxmlformats.org/officeDocument/2006/relationships/image" Target="../media/image18.sv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5" Type="http://schemas.openxmlformats.org/officeDocument/2006/relationships/image" Target="../media/image18.sv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3216CE44-BF11-413D-A842-4C42D15C7BDD}" type="doc">
      <dgm:prSet loTypeId="urn:microsoft.com/office/officeart/2018/2/layout/IconVerticalSolidList" loCatId="icon" qsTypeId="urn:microsoft.com/office/officeart/2005/8/quickstyle/simple1#2" qsCatId="simple" csTypeId="urn:microsoft.com/office/officeart/2018/5/colors/Iconchunking_neutralicontext_colorful1" csCatId="colorful" phldr="1"/>
      <dgm:spPr/>
      <dgm:t>
        <a:bodyPr/>
        <a:lstStyle/>
        <a:p>
          <a:endParaRPr lang="en-US"/>
        </a:p>
      </dgm:t>
    </dgm:pt>
    <dgm:pt modelId="{521508AD-6EA9-48DE-8E95-AD287E4E98AA}">
      <dgm:prSet/>
      <dgm:spPr/>
      <dgm:t>
        <a:bodyPr/>
        <a:lstStyle/>
        <a:p>
          <a:r>
            <a:rPr lang="en-GB"/>
            <a:t>Please make sure that your child has a water bottle and afternoon snack everyday (morning fruit is provided.)</a:t>
          </a:r>
          <a:endParaRPr lang="en-US"/>
        </a:p>
      </dgm:t>
    </dgm:pt>
    <dgm:pt modelId="{CFB0451E-60D4-43FD-BC04-C6069190447A}" type="parTrans" cxnId="{FDEAAC5F-80F7-4D3A-8840-0113531E5425}">
      <dgm:prSet/>
      <dgm:spPr/>
      <dgm:t>
        <a:bodyPr/>
        <a:lstStyle/>
        <a:p>
          <a:endParaRPr lang="en-US"/>
        </a:p>
      </dgm:t>
    </dgm:pt>
    <dgm:pt modelId="{6537CDB5-C79D-452E-9AA2-0198B2AF60EE}" type="sibTrans" cxnId="{FDEAAC5F-80F7-4D3A-8840-0113531E5425}">
      <dgm:prSet/>
      <dgm:spPr/>
      <dgm:t>
        <a:bodyPr/>
        <a:lstStyle/>
        <a:p>
          <a:endParaRPr lang="en-US"/>
        </a:p>
      </dgm:t>
    </dgm:pt>
    <dgm:pt modelId="{CD8B56B7-6734-4BE6-8CD1-7AE3E053F7FB}">
      <dgm:prSet/>
      <dgm:spPr/>
      <dgm:t>
        <a:bodyPr/>
        <a:lstStyle/>
        <a:p>
          <a:r>
            <a:rPr lang="en-GB" dirty="0"/>
            <a:t>Monday – swimming (3 weeks)</a:t>
          </a:r>
          <a:endParaRPr lang="en-US" dirty="0"/>
        </a:p>
      </dgm:t>
    </dgm:pt>
    <dgm:pt modelId="{2AD4C75D-B855-4934-8F82-AD182F6DCE91}" type="parTrans" cxnId="{C72063E2-ECBC-4B3A-AA67-B2CE11671B6F}">
      <dgm:prSet/>
      <dgm:spPr/>
      <dgm:t>
        <a:bodyPr/>
        <a:lstStyle/>
        <a:p>
          <a:endParaRPr lang="en-US"/>
        </a:p>
      </dgm:t>
    </dgm:pt>
    <dgm:pt modelId="{42DD350D-83D6-4065-93AC-37C1BFB8D17B}" type="sibTrans" cxnId="{C72063E2-ECBC-4B3A-AA67-B2CE11671B6F}">
      <dgm:prSet/>
      <dgm:spPr/>
      <dgm:t>
        <a:bodyPr/>
        <a:lstStyle/>
        <a:p>
          <a:endParaRPr lang="en-US"/>
        </a:p>
      </dgm:t>
    </dgm:pt>
    <dgm:pt modelId="{8B799886-29B2-4D83-B195-59590DB2B28F}">
      <dgm:prSet/>
      <dgm:spPr/>
      <dgm:t>
        <a:bodyPr/>
        <a:lstStyle/>
        <a:p>
          <a:r>
            <a:rPr lang="en-GB" dirty="0"/>
            <a:t>PE – Monday</a:t>
          </a:r>
          <a:endParaRPr lang="en-US" dirty="0"/>
        </a:p>
      </dgm:t>
    </dgm:pt>
    <dgm:pt modelId="{EADAA50A-322A-41C4-96E1-3A14D9B865EE}" type="parTrans" cxnId="{FF37CD18-C425-4E6A-9B23-06E58A760A9A}">
      <dgm:prSet/>
      <dgm:spPr/>
      <dgm:t>
        <a:bodyPr/>
        <a:lstStyle/>
        <a:p>
          <a:endParaRPr lang="en-US"/>
        </a:p>
      </dgm:t>
    </dgm:pt>
    <dgm:pt modelId="{37716C71-234B-4B8A-A928-AECCCE9B5946}" type="sibTrans" cxnId="{FF37CD18-C425-4E6A-9B23-06E58A760A9A}">
      <dgm:prSet/>
      <dgm:spPr/>
      <dgm:t>
        <a:bodyPr/>
        <a:lstStyle/>
        <a:p>
          <a:endParaRPr lang="en-US"/>
        </a:p>
      </dgm:t>
    </dgm:pt>
    <dgm:pt modelId="{C5EBA536-10F7-4E19-AB5F-A81F215533CF}">
      <dgm:prSet/>
      <dgm:spPr/>
      <dgm:t>
        <a:bodyPr/>
        <a:lstStyle/>
        <a:p>
          <a:r>
            <a:rPr lang="en-GB" dirty="0"/>
            <a:t>Thursday – Home reading book returned and changed.</a:t>
          </a:r>
          <a:endParaRPr lang="en-US" dirty="0"/>
        </a:p>
      </dgm:t>
    </dgm:pt>
    <dgm:pt modelId="{D820C626-F520-41C0-A218-0029D555B9BF}" type="parTrans" cxnId="{C4510FC5-A1C8-403E-ABEA-EDCEEBE30177}">
      <dgm:prSet/>
      <dgm:spPr/>
      <dgm:t>
        <a:bodyPr/>
        <a:lstStyle/>
        <a:p>
          <a:endParaRPr lang="en-US"/>
        </a:p>
      </dgm:t>
    </dgm:pt>
    <dgm:pt modelId="{242B2FBD-BF06-4A75-ADDE-BC8DC028CE4C}" type="sibTrans" cxnId="{C4510FC5-A1C8-403E-ABEA-EDCEEBE30177}">
      <dgm:prSet/>
      <dgm:spPr/>
      <dgm:t>
        <a:bodyPr/>
        <a:lstStyle/>
        <a:p>
          <a:endParaRPr lang="en-US"/>
        </a:p>
      </dgm:t>
    </dgm:pt>
    <dgm:pt modelId="{C4D79FE8-DDE5-431F-9432-54B6A91E23B4}">
      <dgm:prSet/>
      <dgm:spPr/>
      <dgm:t>
        <a:bodyPr/>
        <a:lstStyle/>
        <a:p>
          <a:r>
            <a:rPr lang="en-GB" dirty="0"/>
            <a:t>Monday- forest school – Wellies can be kept in school. Please wear school top and navy joggers/leggings to school.</a:t>
          </a:r>
          <a:endParaRPr lang="en-US" dirty="0"/>
        </a:p>
      </dgm:t>
    </dgm:pt>
    <dgm:pt modelId="{129F9870-134D-42D2-BC30-523B4BAD5B8D}" type="parTrans" cxnId="{15547167-CDAF-43C1-B06B-CED127CF693F}">
      <dgm:prSet/>
      <dgm:spPr/>
      <dgm:t>
        <a:bodyPr/>
        <a:lstStyle/>
        <a:p>
          <a:endParaRPr lang="en-US"/>
        </a:p>
      </dgm:t>
    </dgm:pt>
    <dgm:pt modelId="{0DC45018-84DD-4C1B-AD8A-3AECEC879E99}" type="sibTrans" cxnId="{15547167-CDAF-43C1-B06B-CED127CF693F}">
      <dgm:prSet/>
      <dgm:spPr/>
      <dgm:t>
        <a:bodyPr/>
        <a:lstStyle/>
        <a:p>
          <a:endParaRPr lang="en-US"/>
        </a:p>
      </dgm:t>
    </dgm:pt>
    <dgm:pt modelId="{A62D0700-886E-4762-B45A-6427D8906D7A}" type="pres">
      <dgm:prSet presAssocID="{3216CE44-BF11-413D-A842-4C42D15C7BDD}" presName="root" presStyleCnt="0">
        <dgm:presLayoutVars>
          <dgm:dir/>
          <dgm:resizeHandles val="exact"/>
        </dgm:presLayoutVars>
      </dgm:prSet>
      <dgm:spPr/>
    </dgm:pt>
    <dgm:pt modelId="{350FE228-4D10-4285-9C8C-B7161CB5A3F1}" type="pres">
      <dgm:prSet presAssocID="{521508AD-6EA9-48DE-8E95-AD287E4E98AA}" presName="compNode" presStyleCnt="0"/>
      <dgm:spPr/>
    </dgm:pt>
    <dgm:pt modelId="{1FC750B2-FC73-4DA5-A8F9-3CB698F54C4C}" type="pres">
      <dgm:prSet presAssocID="{521508AD-6EA9-48DE-8E95-AD287E4E98AA}" presName="bgRect" presStyleLbl="bgShp" presStyleIdx="0" presStyleCnt="5"/>
      <dgm:spPr/>
    </dgm:pt>
    <dgm:pt modelId="{2A548F65-CF0C-4177-A518-71759526CFDB}" type="pres">
      <dgm:prSet presAssocID="{521508AD-6EA9-48DE-8E95-AD287E4E98AA}"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Fruit Bowl"/>
        </a:ext>
      </dgm:extLst>
    </dgm:pt>
    <dgm:pt modelId="{F5988D2F-204D-4744-B5A4-B229844E36D4}" type="pres">
      <dgm:prSet presAssocID="{521508AD-6EA9-48DE-8E95-AD287E4E98AA}" presName="spaceRect" presStyleCnt="0"/>
      <dgm:spPr/>
    </dgm:pt>
    <dgm:pt modelId="{0E162ED1-9E79-4608-B2B9-4170F44F9241}" type="pres">
      <dgm:prSet presAssocID="{521508AD-6EA9-48DE-8E95-AD287E4E98AA}" presName="parTx" presStyleLbl="revTx" presStyleIdx="0" presStyleCnt="5">
        <dgm:presLayoutVars>
          <dgm:chMax val="0"/>
          <dgm:chPref val="0"/>
        </dgm:presLayoutVars>
      </dgm:prSet>
      <dgm:spPr/>
    </dgm:pt>
    <dgm:pt modelId="{298E773C-854D-4CB2-B691-886D9DCA98C0}" type="pres">
      <dgm:prSet presAssocID="{6537CDB5-C79D-452E-9AA2-0198B2AF60EE}" presName="sibTrans" presStyleCnt="0"/>
      <dgm:spPr/>
    </dgm:pt>
    <dgm:pt modelId="{17479681-056C-4E0B-A454-DF6AC3810D0D}" type="pres">
      <dgm:prSet presAssocID="{CD8B56B7-6734-4BE6-8CD1-7AE3E053F7FB}" presName="compNode" presStyleCnt="0"/>
      <dgm:spPr/>
    </dgm:pt>
    <dgm:pt modelId="{66005FB7-CF5A-4341-8017-30104ACE3172}" type="pres">
      <dgm:prSet presAssocID="{CD8B56B7-6734-4BE6-8CD1-7AE3E053F7FB}" presName="bgRect" presStyleLbl="bgShp" presStyleIdx="1" presStyleCnt="5"/>
      <dgm:spPr/>
    </dgm:pt>
    <dgm:pt modelId="{8B8F556C-6BFC-4033-A768-89C3DBFC6348}" type="pres">
      <dgm:prSet presAssocID="{CD8B56B7-6734-4BE6-8CD1-7AE3E053F7FB}"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wim"/>
        </a:ext>
      </dgm:extLst>
    </dgm:pt>
    <dgm:pt modelId="{4EA9B7EC-C5A4-4D34-B73C-4C8AD9625D0B}" type="pres">
      <dgm:prSet presAssocID="{CD8B56B7-6734-4BE6-8CD1-7AE3E053F7FB}" presName="spaceRect" presStyleCnt="0"/>
      <dgm:spPr/>
    </dgm:pt>
    <dgm:pt modelId="{BB17595F-ABE9-4578-8C36-5CBD315C075A}" type="pres">
      <dgm:prSet presAssocID="{CD8B56B7-6734-4BE6-8CD1-7AE3E053F7FB}" presName="parTx" presStyleLbl="revTx" presStyleIdx="1" presStyleCnt="5">
        <dgm:presLayoutVars>
          <dgm:chMax val="0"/>
          <dgm:chPref val="0"/>
        </dgm:presLayoutVars>
      </dgm:prSet>
      <dgm:spPr/>
    </dgm:pt>
    <dgm:pt modelId="{775B2E55-8E08-45A4-8238-AE7C6A3922E4}" type="pres">
      <dgm:prSet presAssocID="{42DD350D-83D6-4065-93AC-37C1BFB8D17B}" presName="sibTrans" presStyleCnt="0"/>
      <dgm:spPr/>
    </dgm:pt>
    <dgm:pt modelId="{A9094D8A-F414-43DA-84B7-8948E200DE6D}" type="pres">
      <dgm:prSet presAssocID="{8B799886-29B2-4D83-B195-59590DB2B28F}" presName="compNode" presStyleCnt="0"/>
      <dgm:spPr/>
    </dgm:pt>
    <dgm:pt modelId="{9AB0A17D-CB76-4E00-B9ED-5DAD8C9060B5}" type="pres">
      <dgm:prSet presAssocID="{8B799886-29B2-4D83-B195-59590DB2B28F}" presName="bgRect" presStyleLbl="bgShp" presStyleIdx="2" presStyleCnt="5"/>
      <dgm:spPr/>
    </dgm:pt>
    <dgm:pt modelId="{21C08AD9-676D-46C8-8915-DB50387AC4F8}" type="pres">
      <dgm:prSet presAssocID="{8B799886-29B2-4D83-B195-59590DB2B28F}"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port Balls"/>
        </a:ext>
      </dgm:extLst>
    </dgm:pt>
    <dgm:pt modelId="{A79CF664-FC70-4484-B766-AECC4738815E}" type="pres">
      <dgm:prSet presAssocID="{8B799886-29B2-4D83-B195-59590DB2B28F}" presName="spaceRect" presStyleCnt="0"/>
      <dgm:spPr/>
    </dgm:pt>
    <dgm:pt modelId="{8117B3B4-D82A-4FD2-A9DB-C8A2AEC06E6B}" type="pres">
      <dgm:prSet presAssocID="{8B799886-29B2-4D83-B195-59590DB2B28F}" presName="parTx" presStyleLbl="revTx" presStyleIdx="2" presStyleCnt="5">
        <dgm:presLayoutVars>
          <dgm:chMax val="0"/>
          <dgm:chPref val="0"/>
        </dgm:presLayoutVars>
      </dgm:prSet>
      <dgm:spPr/>
    </dgm:pt>
    <dgm:pt modelId="{9247C099-66DD-42DF-A8FD-18F498D20DDB}" type="pres">
      <dgm:prSet presAssocID="{37716C71-234B-4B8A-A928-AECCCE9B5946}" presName="sibTrans" presStyleCnt="0"/>
      <dgm:spPr/>
    </dgm:pt>
    <dgm:pt modelId="{B94D3785-E387-4ADD-A129-62957FECD87D}" type="pres">
      <dgm:prSet presAssocID="{C5EBA536-10F7-4E19-AB5F-A81F215533CF}" presName="compNode" presStyleCnt="0"/>
      <dgm:spPr/>
    </dgm:pt>
    <dgm:pt modelId="{C78FD501-34BC-45DF-A910-693EE8302391}" type="pres">
      <dgm:prSet presAssocID="{C5EBA536-10F7-4E19-AB5F-A81F215533CF}" presName="bgRect" presStyleLbl="bgShp" presStyleIdx="3" presStyleCnt="5"/>
      <dgm:spPr/>
    </dgm:pt>
    <dgm:pt modelId="{FFA978B4-0EFB-4E65-833E-3192C85F716E}" type="pres">
      <dgm:prSet presAssocID="{C5EBA536-10F7-4E19-AB5F-A81F215533CF}"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C2FE6D14-D083-49FC-95CF-F92494800505}" type="pres">
      <dgm:prSet presAssocID="{C5EBA536-10F7-4E19-AB5F-A81F215533CF}" presName="spaceRect" presStyleCnt="0"/>
      <dgm:spPr/>
    </dgm:pt>
    <dgm:pt modelId="{5CFD02D2-CCB5-48FD-B597-416F26CE22A7}" type="pres">
      <dgm:prSet presAssocID="{C5EBA536-10F7-4E19-AB5F-A81F215533CF}" presName="parTx" presStyleLbl="revTx" presStyleIdx="3" presStyleCnt="5">
        <dgm:presLayoutVars>
          <dgm:chMax val="0"/>
          <dgm:chPref val="0"/>
        </dgm:presLayoutVars>
      </dgm:prSet>
      <dgm:spPr/>
    </dgm:pt>
    <dgm:pt modelId="{A41E813A-3C6A-4C94-A806-2AEB2B03DAEE}" type="pres">
      <dgm:prSet presAssocID="{242B2FBD-BF06-4A75-ADDE-BC8DC028CE4C}" presName="sibTrans" presStyleCnt="0"/>
      <dgm:spPr/>
    </dgm:pt>
    <dgm:pt modelId="{8CA68947-C2EA-4D4B-B5B6-70BA99F66F72}" type="pres">
      <dgm:prSet presAssocID="{C4D79FE8-DDE5-431F-9432-54B6A91E23B4}" presName="compNode" presStyleCnt="0"/>
      <dgm:spPr/>
    </dgm:pt>
    <dgm:pt modelId="{74F931E8-D809-4AF0-B45D-86EBECCDC381}" type="pres">
      <dgm:prSet presAssocID="{C4D79FE8-DDE5-431F-9432-54B6A91E23B4}" presName="bgRect" presStyleLbl="bgShp" presStyleIdx="4" presStyleCnt="5"/>
      <dgm:spPr/>
    </dgm:pt>
    <dgm:pt modelId="{24206591-01DC-4614-917E-627B3447C700}" type="pres">
      <dgm:prSet presAssocID="{C4D79FE8-DDE5-431F-9432-54B6A91E23B4}"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Forest scene"/>
        </a:ext>
      </dgm:extLst>
    </dgm:pt>
    <dgm:pt modelId="{2C3C88E3-18D5-4162-B70D-6C18128FA00A}" type="pres">
      <dgm:prSet presAssocID="{C4D79FE8-DDE5-431F-9432-54B6A91E23B4}" presName="spaceRect" presStyleCnt="0"/>
      <dgm:spPr/>
    </dgm:pt>
    <dgm:pt modelId="{F88A940D-012A-40CB-BBE0-3A7E7FFCC564}" type="pres">
      <dgm:prSet presAssocID="{C4D79FE8-DDE5-431F-9432-54B6A91E23B4}" presName="parTx" presStyleLbl="revTx" presStyleIdx="4" presStyleCnt="5">
        <dgm:presLayoutVars>
          <dgm:chMax val="0"/>
          <dgm:chPref val="0"/>
        </dgm:presLayoutVars>
      </dgm:prSet>
      <dgm:spPr/>
    </dgm:pt>
  </dgm:ptLst>
  <dgm:cxnLst>
    <dgm:cxn modelId="{FF37CD18-C425-4E6A-9B23-06E58A760A9A}" srcId="{3216CE44-BF11-413D-A842-4C42D15C7BDD}" destId="{8B799886-29B2-4D83-B195-59590DB2B28F}" srcOrd="2" destOrd="0" parTransId="{EADAA50A-322A-41C4-96E1-3A14D9B865EE}" sibTransId="{37716C71-234B-4B8A-A928-AECCCE9B5946}"/>
    <dgm:cxn modelId="{F15D5842-E661-40AF-9974-733B4C53CB41}" type="presOf" srcId="{CD8B56B7-6734-4BE6-8CD1-7AE3E053F7FB}" destId="{BB17595F-ABE9-4578-8C36-5CBD315C075A}" srcOrd="0" destOrd="0" presId="urn:microsoft.com/office/officeart/2018/2/layout/IconVerticalSolidList"/>
    <dgm:cxn modelId="{FDEAAC5F-80F7-4D3A-8840-0113531E5425}" srcId="{3216CE44-BF11-413D-A842-4C42D15C7BDD}" destId="{521508AD-6EA9-48DE-8E95-AD287E4E98AA}" srcOrd="0" destOrd="0" parTransId="{CFB0451E-60D4-43FD-BC04-C6069190447A}" sibTransId="{6537CDB5-C79D-452E-9AA2-0198B2AF60EE}"/>
    <dgm:cxn modelId="{15547167-CDAF-43C1-B06B-CED127CF693F}" srcId="{3216CE44-BF11-413D-A842-4C42D15C7BDD}" destId="{C4D79FE8-DDE5-431F-9432-54B6A91E23B4}" srcOrd="4" destOrd="0" parTransId="{129F9870-134D-42D2-BC30-523B4BAD5B8D}" sibTransId="{0DC45018-84DD-4C1B-AD8A-3AECEC879E99}"/>
    <dgm:cxn modelId="{E9B2C172-14A4-44A5-B878-F14CFDC1F707}" type="presOf" srcId="{8B799886-29B2-4D83-B195-59590DB2B28F}" destId="{8117B3B4-D82A-4FD2-A9DB-C8A2AEC06E6B}" srcOrd="0" destOrd="0" presId="urn:microsoft.com/office/officeart/2018/2/layout/IconVerticalSolidList"/>
    <dgm:cxn modelId="{2AB21F79-2500-42F7-9B75-BDAC072AEC97}" type="presOf" srcId="{521508AD-6EA9-48DE-8E95-AD287E4E98AA}" destId="{0E162ED1-9E79-4608-B2B9-4170F44F9241}" srcOrd="0" destOrd="0" presId="urn:microsoft.com/office/officeart/2018/2/layout/IconVerticalSolidList"/>
    <dgm:cxn modelId="{C61CD791-E8A5-4802-9887-DB0C61FD2637}" type="presOf" srcId="{3216CE44-BF11-413D-A842-4C42D15C7BDD}" destId="{A62D0700-886E-4762-B45A-6427D8906D7A}" srcOrd="0" destOrd="0" presId="urn:microsoft.com/office/officeart/2018/2/layout/IconVerticalSolidList"/>
    <dgm:cxn modelId="{C8FC4698-2305-4E52-9E4F-6D9423AA7347}" type="presOf" srcId="{C5EBA536-10F7-4E19-AB5F-A81F215533CF}" destId="{5CFD02D2-CCB5-48FD-B597-416F26CE22A7}" srcOrd="0" destOrd="0" presId="urn:microsoft.com/office/officeart/2018/2/layout/IconVerticalSolidList"/>
    <dgm:cxn modelId="{C4510FC5-A1C8-403E-ABEA-EDCEEBE30177}" srcId="{3216CE44-BF11-413D-A842-4C42D15C7BDD}" destId="{C5EBA536-10F7-4E19-AB5F-A81F215533CF}" srcOrd="3" destOrd="0" parTransId="{D820C626-F520-41C0-A218-0029D555B9BF}" sibTransId="{242B2FBD-BF06-4A75-ADDE-BC8DC028CE4C}"/>
    <dgm:cxn modelId="{C72063E2-ECBC-4B3A-AA67-B2CE11671B6F}" srcId="{3216CE44-BF11-413D-A842-4C42D15C7BDD}" destId="{CD8B56B7-6734-4BE6-8CD1-7AE3E053F7FB}" srcOrd="1" destOrd="0" parTransId="{2AD4C75D-B855-4934-8F82-AD182F6DCE91}" sibTransId="{42DD350D-83D6-4065-93AC-37C1BFB8D17B}"/>
    <dgm:cxn modelId="{8D8A55F8-45CB-44BF-A3DE-EE6A42B00F69}" type="presOf" srcId="{C4D79FE8-DDE5-431F-9432-54B6A91E23B4}" destId="{F88A940D-012A-40CB-BBE0-3A7E7FFCC564}" srcOrd="0" destOrd="0" presId="urn:microsoft.com/office/officeart/2018/2/layout/IconVerticalSolidList"/>
    <dgm:cxn modelId="{F6AB6F3D-A073-44B7-A354-6B00CA41333B}" type="presParOf" srcId="{A62D0700-886E-4762-B45A-6427D8906D7A}" destId="{350FE228-4D10-4285-9C8C-B7161CB5A3F1}" srcOrd="0" destOrd="0" presId="urn:microsoft.com/office/officeart/2018/2/layout/IconVerticalSolidList"/>
    <dgm:cxn modelId="{F148E999-84E9-4C2C-9E42-3E26E218326D}" type="presParOf" srcId="{350FE228-4D10-4285-9C8C-B7161CB5A3F1}" destId="{1FC750B2-FC73-4DA5-A8F9-3CB698F54C4C}" srcOrd="0" destOrd="0" presId="urn:microsoft.com/office/officeart/2018/2/layout/IconVerticalSolidList"/>
    <dgm:cxn modelId="{C65BED45-19DF-4D5D-B99A-8DC700C5B80B}" type="presParOf" srcId="{350FE228-4D10-4285-9C8C-B7161CB5A3F1}" destId="{2A548F65-CF0C-4177-A518-71759526CFDB}" srcOrd="1" destOrd="0" presId="urn:microsoft.com/office/officeart/2018/2/layout/IconVerticalSolidList"/>
    <dgm:cxn modelId="{0CFB6C75-4514-440A-B82C-D2A0056B2A5A}" type="presParOf" srcId="{350FE228-4D10-4285-9C8C-B7161CB5A3F1}" destId="{F5988D2F-204D-4744-B5A4-B229844E36D4}" srcOrd="2" destOrd="0" presId="urn:microsoft.com/office/officeart/2018/2/layout/IconVerticalSolidList"/>
    <dgm:cxn modelId="{ABD6E12F-0148-463A-A073-DF70710AEAD5}" type="presParOf" srcId="{350FE228-4D10-4285-9C8C-B7161CB5A3F1}" destId="{0E162ED1-9E79-4608-B2B9-4170F44F9241}" srcOrd="3" destOrd="0" presId="urn:microsoft.com/office/officeart/2018/2/layout/IconVerticalSolidList"/>
    <dgm:cxn modelId="{CC15258B-5342-48F1-992E-B19D16A90AE5}" type="presParOf" srcId="{A62D0700-886E-4762-B45A-6427D8906D7A}" destId="{298E773C-854D-4CB2-B691-886D9DCA98C0}" srcOrd="1" destOrd="0" presId="urn:microsoft.com/office/officeart/2018/2/layout/IconVerticalSolidList"/>
    <dgm:cxn modelId="{07B24D00-8ED4-4D09-A8D6-B73BB0969CDA}" type="presParOf" srcId="{A62D0700-886E-4762-B45A-6427D8906D7A}" destId="{17479681-056C-4E0B-A454-DF6AC3810D0D}" srcOrd="2" destOrd="0" presId="urn:microsoft.com/office/officeart/2018/2/layout/IconVerticalSolidList"/>
    <dgm:cxn modelId="{CBF248DC-422F-424E-AAD6-F1AB9B4EEE86}" type="presParOf" srcId="{17479681-056C-4E0B-A454-DF6AC3810D0D}" destId="{66005FB7-CF5A-4341-8017-30104ACE3172}" srcOrd="0" destOrd="0" presId="urn:microsoft.com/office/officeart/2018/2/layout/IconVerticalSolidList"/>
    <dgm:cxn modelId="{FAA061A4-6B2E-4466-B303-417EFFF0C386}" type="presParOf" srcId="{17479681-056C-4E0B-A454-DF6AC3810D0D}" destId="{8B8F556C-6BFC-4033-A768-89C3DBFC6348}" srcOrd="1" destOrd="0" presId="urn:microsoft.com/office/officeart/2018/2/layout/IconVerticalSolidList"/>
    <dgm:cxn modelId="{710FFEC9-2477-402D-AA47-C096B8CFFC1E}" type="presParOf" srcId="{17479681-056C-4E0B-A454-DF6AC3810D0D}" destId="{4EA9B7EC-C5A4-4D34-B73C-4C8AD9625D0B}" srcOrd="2" destOrd="0" presId="urn:microsoft.com/office/officeart/2018/2/layout/IconVerticalSolidList"/>
    <dgm:cxn modelId="{98714EA1-5099-4F4A-A44F-B97B04CAABD5}" type="presParOf" srcId="{17479681-056C-4E0B-A454-DF6AC3810D0D}" destId="{BB17595F-ABE9-4578-8C36-5CBD315C075A}" srcOrd="3" destOrd="0" presId="urn:microsoft.com/office/officeart/2018/2/layout/IconVerticalSolidList"/>
    <dgm:cxn modelId="{29275138-9B50-493F-AFEC-DB7522CFA4D7}" type="presParOf" srcId="{A62D0700-886E-4762-B45A-6427D8906D7A}" destId="{775B2E55-8E08-45A4-8238-AE7C6A3922E4}" srcOrd="3" destOrd="0" presId="urn:microsoft.com/office/officeart/2018/2/layout/IconVerticalSolidList"/>
    <dgm:cxn modelId="{ED167FDE-E951-485D-A403-FBE32712DCA4}" type="presParOf" srcId="{A62D0700-886E-4762-B45A-6427D8906D7A}" destId="{A9094D8A-F414-43DA-84B7-8948E200DE6D}" srcOrd="4" destOrd="0" presId="urn:microsoft.com/office/officeart/2018/2/layout/IconVerticalSolidList"/>
    <dgm:cxn modelId="{B99C9EB2-AD02-498F-8670-80CFA6B048C7}" type="presParOf" srcId="{A9094D8A-F414-43DA-84B7-8948E200DE6D}" destId="{9AB0A17D-CB76-4E00-B9ED-5DAD8C9060B5}" srcOrd="0" destOrd="0" presId="urn:microsoft.com/office/officeart/2018/2/layout/IconVerticalSolidList"/>
    <dgm:cxn modelId="{FE04E5A4-A514-4D2D-BF31-94F57B178EED}" type="presParOf" srcId="{A9094D8A-F414-43DA-84B7-8948E200DE6D}" destId="{21C08AD9-676D-46C8-8915-DB50387AC4F8}" srcOrd="1" destOrd="0" presId="urn:microsoft.com/office/officeart/2018/2/layout/IconVerticalSolidList"/>
    <dgm:cxn modelId="{F1B13EF9-3FA9-48E0-B44C-4CEA7BC579E4}" type="presParOf" srcId="{A9094D8A-F414-43DA-84B7-8948E200DE6D}" destId="{A79CF664-FC70-4484-B766-AECC4738815E}" srcOrd="2" destOrd="0" presId="urn:microsoft.com/office/officeart/2018/2/layout/IconVerticalSolidList"/>
    <dgm:cxn modelId="{C49CA35E-7314-485A-A52F-197F8BC63926}" type="presParOf" srcId="{A9094D8A-F414-43DA-84B7-8948E200DE6D}" destId="{8117B3B4-D82A-4FD2-A9DB-C8A2AEC06E6B}" srcOrd="3" destOrd="0" presId="urn:microsoft.com/office/officeart/2018/2/layout/IconVerticalSolidList"/>
    <dgm:cxn modelId="{FC18814A-FA02-46C1-8B65-3C9DB20A2AE8}" type="presParOf" srcId="{A62D0700-886E-4762-B45A-6427D8906D7A}" destId="{9247C099-66DD-42DF-A8FD-18F498D20DDB}" srcOrd="5" destOrd="0" presId="urn:microsoft.com/office/officeart/2018/2/layout/IconVerticalSolidList"/>
    <dgm:cxn modelId="{83DC525F-0B39-41C8-98E1-BC6387BC7157}" type="presParOf" srcId="{A62D0700-886E-4762-B45A-6427D8906D7A}" destId="{B94D3785-E387-4ADD-A129-62957FECD87D}" srcOrd="6" destOrd="0" presId="urn:microsoft.com/office/officeart/2018/2/layout/IconVerticalSolidList"/>
    <dgm:cxn modelId="{4D3C7339-1BF0-45F3-AF2A-5DFA3491BA4A}" type="presParOf" srcId="{B94D3785-E387-4ADD-A129-62957FECD87D}" destId="{C78FD501-34BC-45DF-A910-693EE8302391}" srcOrd="0" destOrd="0" presId="urn:microsoft.com/office/officeart/2018/2/layout/IconVerticalSolidList"/>
    <dgm:cxn modelId="{7B916910-820B-40DC-A4AA-B96A5701E918}" type="presParOf" srcId="{B94D3785-E387-4ADD-A129-62957FECD87D}" destId="{FFA978B4-0EFB-4E65-833E-3192C85F716E}" srcOrd="1" destOrd="0" presId="urn:microsoft.com/office/officeart/2018/2/layout/IconVerticalSolidList"/>
    <dgm:cxn modelId="{36ED70D7-5313-4AC9-8A46-12A7B96AABE9}" type="presParOf" srcId="{B94D3785-E387-4ADD-A129-62957FECD87D}" destId="{C2FE6D14-D083-49FC-95CF-F92494800505}" srcOrd="2" destOrd="0" presId="urn:microsoft.com/office/officeart/2018/2/layout/IconVerticalSolidList"/>
    <dgm:cxn modelId="{33E61EC2-1981-4785-8194-63B5206BA9E5}" type="presParOf" srcId="{B94D3785-E387-4ADD-A129-62957FECD87D}" destId="{5CFD02D2-CCB5-48FD-B597-416F26CE22A7}" srcOrd="3" destOrd="0" presId="urn:microsoft.com/office/officeart/2018/2/layout/IconVerticalSolidList"/>
    <dgm:cxn modelId="{8877BA4A-E93B-43D2-AA5E-45C0724FEEDC}" type="presParOf" srcId="{A62D0700-886E-4762-B45A-6427D8906D7A}" destId="{A41E813A-3C6A-4C94-A806-2AEB2B03DAEE}" srcOrd="7" destOrd="0" presId="urn:microsoft.com/office/officeart/2018/2/layout/IconVerticalSolidList"/>
    <dgm:cxn modelId="{9AAD4749-27FF-44BB-AC7A-1B03F8734783}" type="presParOf" srcId="{A62D0700-886E-4762-B45A-6427D8906D7A}" destId="{8CA68947-C2EA-4D4B-B5B6-70BA99F66F72}" srcOrd="8" destOrd="0" presId="urn:microsoft.com/office/officeart/2018/2/layout/IconVerticalSolidList"/>
    <dgm:cxn modelId="{B3B60928-786A-4435-92B8-3A6FB1D36AF2}" type="presParOf" srcId="{8CA68947-C2EA-4D4B-B5B6-70BA99F66F72}" destId="{74F931E8-D809-4AF0-B45D-86EBECCDC381}" srcOrd="0" destOrd="0" presId="urn:microsoft.com/office/officeart/2018/2/layout/IconVerticalSolidList"/>
    <dgm:cxn modelId="{5A8BB23B-AF22-4B6C-A461-396431A33C3E}" type="presParOf" srcId="{8CA68947-C2EA-4D4B-B5B6-70BA99F66F72}" destId="{24206591-01DC-4614-917E-627B3447C700}" srcOrd="1" destOrd="0" presId="urn:microsoft.com/office/officeart/2018/2/layout/IconVerticalSolidList"/>
    <dgm:cxn modelId="{81CB62E9-B39A-4BE4-9AA4-36ABDF4A1F94}" type="presParOf" srcId="{8CA68947-C2EA-4D4B-B5B6-70BA99F66F72}" destId="{2C3C88E3-18D5-4162-B70D-6C18128FA00A}" srcOrd="2" destOrd="0" presId="urn:microsoft.com/office/officeart/2018/2/layout/IconVerticalSolidList"/>
    <dgm:cxn modelId="{F48469D6-36F5-49B0-8131-07ED14A56AAE}" type="presParOf" srcId="{8CA68947-C2EA-4D4B-B5B6-70BA99F66F72}" destId="{F88A940D-012A-40CB-BBE0-3A7E7FFCC5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C750B2-FC73-4DA5-A8F9-3CB698F54C4C}">
      <dsp:nvSpPr>
        <dsp:cNvPr id="0" name=""/>
        <dsp:cNvSpPr/>
      </dsp:nvSpPr>
      <dsp:spPr>
        <a:xfrm>
          <a:off x="0" y="3946"/>
          <a:ext cx="6910387" cy="84058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548F65-CF0C-4177-A518-71759526CFDB}">
      <dsp:nvSpPr>
        <dsp:cNvPr id="0" name=""/>
        <dsp:cNvSpPr/>
      </dsp:nvSpPr>
      <dsp:spPr>
        <a:xfrm>
          <a:off x="254278" y="193078"/>
          <a:ext cx="462323" cy="4623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E162ED1-9E79-4608-B2B9-4170F44F9241}">
      <dsp:nvSpPr>
        <dsp:cNvPr id="0" name=""/>
        <dsp:cNvSpPr/>
      </dsp:nvSpPr>
      <dsp:spPr>
        <a:xfrm>
          <a:off x="970879" y="3946"/>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00100">
            <a:lnSpc>
              <a:spcPct val="90000"/>
            </a:lnSpc>
            <a:spcBef>
              <a:spcPct val="0"/>
            </a:spcBef>
            <a:spcAft>
              <a:spcPct val="35000"/>
            </a:spcAft>
            <a:buNone/>
          </a:pPr>
          <a:r>
            <a:rPr lang="en-GB" sz="1800" kern="1200"/>
            <a:t>Please make sure that your child has a water bottle and afternoon snack everyday (morning fruit is provided.)</a:t>
          </a:r>
          <a:endParaRPr lang="en-US" sz="1800" kern="1200"/>
        </a:p>
      </dsp:txBody>
      <dsp:txXfrm>
        <a:off x="970879" y="3946"/>
        <a:ext cx="5939507" cy="840588"/>
      </dsp:txXfrm>
    </dsp:sp>
    <dsp:sp modelId="{66005FB7-CF5A-4341-8017-30104ACE3172}">
      <dsp:nvSpPr>
        <dsp:cNvPr id="0" name=""/>
        <dsp:cNvSpPr/>
      </dsp:nvSpPr>
      <dsp:spPr>
        <a:xfrm>
          <a:off x="0" y="1054682"/>
          <a:ext cx="6910387" cy="84058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8F556C-6BFC-4033-A768-89C3DBFC6348}">
      <dsp:nvSpPr>
        <dsp:cNvPr id="0" name=""/>
        <dsp:cNvSpPr/>
      </dsp:nvSpPr>
      <dsp:spPr>
        <a:xfrm>
          <a:off x="254278" y="1243814"/>
          <a:ext cx="462323" cy="4623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B17595F-ABE9-4578-8C36-5CBD315C075A}">
      <dsp:nvSpPr>
        <dsp:cNvPr id="0" name=""/>
        <dsp:cNvSpPr/>
      </dsp:nvSpPr>
      <dsp:spPr>
        <a:xfrm>
          <a:off x="970879" y="1054682"/>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00100">
            <a:lnSpc>
              <a:spcPct val="90000"/>
            </a:lnSpc>
            <a:spcBef>
              <a:spcPct val="0"/>
            </a:spcBef>
            <a:spcAft>
              <a:spcPct val="35000"/>
            </a:spcAft>
            <a:buNone/>
          </a:pPr>
          <a:r>
            <a:rPr lang="en-GB" sz="1800" kern="1200" dirty="0"/>
            <a:t>Monday – swimming (3 weeks)</a:t>
          </a:r>
          <a:endParaRPr lang="en-US" sz="1800" kern="1200" dirty="0"/>
        </a:p>
      </dsp:txBody>
      <dsp:txXfrm>
        <a:off x="970879" y="1054682"/>
        <a:ext cx="5939507" cy="840588"/>
      </dsp:txXfrm>
    </dsp:sp>
    <dsp:sp modelId="{9AB0A17D-CB76-4E00-B9ED-5DAD8C9060B5}">
      <dsp:nvSpPr>
        <dsp:cNvPr id="0" name=""/>
        <dsp:cNvSpPr/>
      </dsp:nvSpPr>
      <dsp:spPr>
        <a:xfrm>
          <a:off x="0" y="2105418"/>
          <a:ext cx="6910387" cy="84058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C08AD9-676D-46C8-8915-DB50387AC4F8}">
      <dsp:nvSpPr>
        <dsp:cNvPr id="0" name=""/>
        <dsp:cNvSpPr/>
      </dsp:nvSpPr>
      <dsp:spPr>
        <a:xfrm>
          <a:off x="254278" y="2294550"/>
          <a:ext cx="462323" cy="4623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17B3B4-D82A-4FD2-A9DB-C8A2AEC06E6B}">
      <dsp:nvSpPr>
        <dsp:cNvPr id="0" name=""/>
        <dsp:cNvSpPr/>
      </dsp:nvSpPr>
      <dsp:spPr>
        <a:xfrm>
          <a:off x="970879" y="2105418"/>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00100">
            <a:lnSpc>
              <a:spcPct val="90000"/>
            </a:lnSpc>
            <a:spcBef>
              <a:spcPct val="0"/>
            </a:spcBef>
            <a:spcAft>
              <a:spcPct val="35000"/>
            </a:spcAft>
            <a:buNone/>
          </a:pPr>
          <a:r>
            <a:rPr lang="en-GB" sz="1800" kern="1200" dirty="0"/>
            <a:t>PE – Monday</a:t>
          </a:r>
          <a:endParaRPr lang="en-US" sz="1800" kern="1200" dirty="0"/>
        </a:p>
      </dsp:txBody>
      <dsp:txXfrm>
        <a:off x="970879" y="2105418"/>
        <a:ext cx="5939507" cy="840588"/>
      </dsp:txXfrm>
    </dsp:sp>
    <dsp:sp modelId="{C78FD501-34BC-45DF-A910-693EE8302391}">
      <dsp:nvSpPr>
        <dsp:cNvPr id="0" name=""/>
        <dsp:cNvSpPr/>
      </dsp:nvSpPr>
      <dsp:spPr>
        <a:xfrm>
          <a:off x="0" y="3156154"/>
          <a:ext cx="6910387" cy="84058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A978B4-0EFB-4E65-833E-3192C85F716E}">
      <dsp:nvSpPr>
        <dsp:cNvPr id="0" name=""/>
        <dsp:cNvSpPr/>
      </dsp:nvSpPr>
      <dsp:spPr>
        <a:xfrm>
          <a:off x="254278" y="3345286"/>
          <a:ext cx="462323" cy="4623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CFD02D2-CCB5-48FD-B597-416F26CE22A7}">
      <dsp:nvSpPr>
        <dsp:cNvPr id="0" name=""/>
        <dsp:cNvSpPr/>
      </dsp:nvSpPr>
      <dsp:spPr>
        <a:xfrm>
          <a:off x="970879" y="3156154"/>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00100">
            <a:lnSpc>
              <a:spcPct val="90000"/>
            </a:lnSpc>
            <a:spcBef>
              <a:spcPct val="0"/>
            </a:spcBef>
            <a:spcAft>
              <a:spcPct val="35000"/>
            </a:spcAft>
            <a:buNone/>
          </a:pPr>
          <a:r>
            <a:rPr lang="en-GB" sz="1800" kern="1200" dirty="0"/>
            <a:t>Thursday – Home reading book returned and changed.</a:t>
          </a:r>
          <a:endParaRPr lang="en-US" sz="1800" kern="1200" dirty="0"/>
        </a:p>
      </dsp:txBody>
      <dsp:txXfrm>
        <a:off x="970879" y="3156154"/>
        <a:ext cx="5939507" cy="840588"/>
      </dsp:txXfrm>
    </dsp:sp>
    <dsp:sp modelId="{74F931E8-D809-4AF0-B45D-86EBECCDC381}">
      <dsp:nvSpPr>
        <dsp:cNvPr id="0" name=""/>
        <dsp:cNvSpPr/>
      </dsp:nvSpPr>
      <dsp:spPr>
        <a:xfrm>
          <a:off x="0" y="4206889"/>
          <a:ext cx="6910387" cy="84058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206591-01DC-4614-917E-627B3447C700}">
      <dsp:nvSpPr>
        <dsp:cNvPr id="0" name=""/>
        <dsp:cNvSpPr/>
      </dsp:nvSpPr>
      <dsp:spPr>
        <a:xfrm>
          <a:off x="254278" y="4396022"/>
          <a:ext cx="462323" cy="4623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88A940D-012A-40CB-BBE0-3A7E7FFCC564}">
      <dsp:nvSpPr>
        <dsp:cNvPr id="0" name=""/>
        <dsp:cNvSpPr/>
      </dsp:nvSpPr>
      <dsp:spPr>
        <a:xfrm>
          <a:off x="970879" y="4206889"/>
          <a:ext cx="5939507" cy="8405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62" tIns="88962" rIns="88962" bIns="88962" numCol="1" spcCol="1270" anchor="ctr" anchorCtr="0">
          <a:noAutofit/>
        </a:bodyPr>
        <a:lstStyle/>
        <a:p>
          <a:pPr marL="0" lvl="0" indent="0" algn="l" defTabSz="800100">
            <a:lnSpc>
              <a:spcPct val="90000"/>
            </a:lnSpc>
            <a:spcBef>
              <a:spcPct val="0"/>
            </a:spcBef>
            <a:spcAft>
              <a:spcPct val="35000"/>
            </a:spcAft>
            <a:buNone/>
          </a:pPr>
          <a:r>
            <a:rPr lang="en-GB" sz="1800" kern="1200" dirty="0"/>
            <a:t>Monday- forest school – Wellies can be kept in school. Please wear school top and navy joggers/leggings to school.</a:t>
          </a:r>
          <a:endParaRPr lang="en-US" sz="1800" kern="1200" dirty="0"/>
        </a:p>
      </dsp:txBody>
      <dsp:txXfrm>
        <a:off x="970879" y="4206889"/>
        <a:ext cx="5939507" cy="84058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9/6/26</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55642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9/6/26</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9420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9/6/26</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8722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9/6/26</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59678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9/6/26</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98150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9/6/26</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65565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9/6/26</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9256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9/6/26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363827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9/6/26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11739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9/6/26</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4559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9/6/26</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09073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9/6/26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3897146"/>
      </p:ext>
    </p:extLst>
  </p:cSld>
  <p:clrMap bg1="lt1" tx1="dk1" bg2="lt2" tx2="dk2" accent1="accent1" accent2="accent2" accent3="accent3" accent4="accent4" accent5="accent5" accent6="accent6" hlink="hlink" folHlink="folHlink"/>
  <p:sldLayoutIdLst>
    <p:sldLayoutId id="2147483676" r:id="rId1"/>
    <p:sldLayoutId id="2147483652" r:id="rId2"/>
    <p:sldLayoutId id="2147483675" r:id="rId3"/>
    <p:sldLayoutId id="2147483674" r:id="rId4"/>
    <p:sldLayoutId id="2147483673" r:id="rId5"/>
    <p:sldLayoutId id="2147483656" r:id="rId6"/>
    <p:sldLayoutId id="2147483672" r:id="rId7"/>
    <p:sldLayoutId id="2147483658" r:id="rId8"/>
    <p:sldLayoutId id="2147483671" r:id="rId9"/>
    <p:sldLayoutId id="2147483670" r:id="rId10"/>
    <p:sldLayoutId id="2147483669" r:id="rId11"/>
  </p:sldLayoutIdLst>
  <p:hf sldNum="0" hdr="0" ftr="0" dt="0"/>
  <p:txStyles>
    <p:titleStyle>
      <a:lvl1pPr algn="l" defTabSz="914400" rtl="0" eaLnBrk="1" latinLnBrk="0" hangingPunct="1">
        <a:lnSpc>
          <a:spcPct val="80000"/>
        </a:lnSpc>
        <a:spcBef>
          <a:spcPct val="0"/>
        </a:spcBef>
        <a:buNone/>
        <a:defRPr sz="54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3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10000"/>
        </a:lnSpc>
        <a:spcBef>
          <a:spcPts val="200"/>
        </a:spcBef>
        <a:spcAft>
          <a:spcPts val="400"/>
        </a:spcAft>
        <a:buClrTx/>
        <a:buFont typeface="Calibri" pitchFamily="34" charset="0"/>
        <a:buChar char="◦"/>
        <a:defRPr sz="21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1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oecd.org/pisa/pisaproducts/48852630.pdf" TargetMode="External"/><Relationship Id="rId2" Type="http://schemas.openxmlformats.org/officeDocument/2006/relationships/hyperlink" Target="https://assets.publishing.service.gov.uk/government/uploads/system/uploads/attachment_data/file/508421/DfE-strategy-narrative.pdf" TargetMode="External"/><Relationship Id="rId1" Type="http://schemas.openxmlformats.org/officeDocument/2006/relationships/slideLayout" Target="../slideLayouts/slideLayout2.xml"/><Relationship Id="rId5" Type="http://schemas.openxmlformats.org/officeDocument/2006/relationships/hyperlink" Target="http://manuscritdepot.com/documentspdf/Galaxy-Quick-Reads-Report-FINAL%20.pdf" TargetMode="External"/><Relationship Id="rId4" Type="http://schemas.openxmlformats.org/officeDocument/2006/relationships/hyperlink" Target="https://mh.bmj.com/content/41/2/113"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stjosephs255.herts.sch.uk/worship-at-home/"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75F8FC7-2268-462F-AFF6-A4A975C34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EE8B14-259D-4CFC-9CEE-5BD3C6E204FF}"/>
              </a:ext>
            </a:extLst>
          </p:cNvPr>
          <p:cNvSpPr>
            <a:spLocks noGrp="1"/>
          </p:cNvSpPr>
          <p:nvPr>
            <p:ph type="ctrTitle"/>
          </p:nvPr>
        </p:nvSpPr>
        <p:spPr>
          <a:xfrm>
            <a:off x="6738013" y="639098"/>
            <a:ext cx="4813072" cy="3571186"/>
          </a:xfrm>
        </p:spPr>
        <p:txBody>
          <a:bodyPr>
            <a:normAutofit/>
          </a:bodyPr>
          <a:lstStyle/>
          <a:p>
            <a:r>
              <a:rPr lang="en-GB" dirty="0"/>
              <a:t>St Joseph’s Catholic Academy </a:t>
            </a:r>
          </a:p>
        </p:txBody>
      </p:sp>
      <p:sp>
        <p:nvSpPr>
          <p:cNvPr id="3" name="Subtitle 2">
            <a:extLst>
              <a:ext uri="{FF2B5EF4-FFF2-40B4-BE49-F238E27FC236}">
                <a16:creationId xmlns:a16="http://schemas.microsoft.com/office/drawing/2014/main" id="{BB569663-CA44-49A4-ACAD-2471F0C9205E}"/>
              </a:ext>
            </a:extLst>
          </p:cNvPr>
          <p:cNvSpPr>
            <a:spLocks noGrp="1"/>
          </p:cNvSpPr>
          <p:nvPr>
            <p:ph type="subTitle" idx="1"/>
          </p:nvPr>
        </p:nvSpPr>
        <p:spPr>
          <a:xfrm>
            <a:off x="6729999" y="4532015"/>
            <a:ext cx="4829101" cy="1162222"/>
          </a:xfrm>
        </p:spPr>
        <p:txBody>
          <a:bodyPr>
            <a:normAutofit/>
          </a:bodyPr>
          <a:lstStyle/>
          <a:p>
            <a:pPr>
              <a:lnSpc>
                <a:spcPct val="100000"/>
              </a:lnSpc>
            </a:pPr>
            <a:r>
              <a:rPr lang="en-GB" sz="2200" b="0" i="0" dirty="0">
                <a:solidFill>
                  <a:schemeClr val="tx1">
                    <a:lumMod val="85000"/>
                    <a:lumOff val="15000"/>
                  </a:schemeClr>
                </a:solidFill>
                <a:effectLst/>
                <a:latin typeface="Arial" panose="020B0604020202020204" pitchFamily="34" charset="0"/>
                <a:cs typeface="Arial" panose="020B0604020202020204" pitchFamily="34" charset="0"/>
              </a:rPr>
              <a:t>“Together we grow in God's love, learning to be the best we can be”</a:t>
            </a:r>
            <a:r>
              <a:rPr lang="en-GB" sz="2200" b="0" i="0" dirty="0">
                <a:solidFill>
                  <a:schemeClr val="tx1">
                    <a:lumMod val="85000"/>
                    <a:lumOff val="15000"/>
                  </a:schemeClr>
                </a:solidFill>
                <a:effectLst/>
                <a:latin typeface="Open Sans" panose="020B0606030504020204" pitchFamily="34" charset="0"/>
              </a:rPr>
              <a:t>.</a:t>
            </a:r>
            <a:endParaRPr lang="en-GB" sz="2200" dirty="0">
              <a:solidFill>
                <a:schemeClr val="tx1">
                  <a:lumMod val="85000"/>
                  <a:lumOff val="15000"/>
                </a:schemeClr>
              </a:solidFill>
            </a:endParaRPr>
          </a:p>
        </p:txBody>
      </p:sp>
      <p:pic>
        <p:nvPicPr>
          <p:cNvPr id="5" name="Picture 4" descr="A blue and white logo&#10;&#10;Description automatically generated with low confidence">
            <a:extLst>
              <a:ext uri="{FF2B5EF4-FFF2-40B4-BE49-F238E27FC236}">
                <a16:creationId xmlns:a16="http://schemas.microsoft.com/office/drawing/2014/main" id="{6E961DCA-D3B7-4D12-9372-2EFEE7DC93B3}"/>
              </a:ext>
            </a:extLst>
          </p:cNvPr>
          <p:cNvPicPr/>
          <p:nvPr/>
        </p:nvPicPr>
        <p:blipFill rotWithShape="1">
          <a:blip r:embed="rId2">
            <a:extLst>
              <a:ext uri="{28A0092B-C50C-407E-A947-70E740481C1C}">
                <a14:useLocalDpi xmlns:a14="http://schemas.microsoft.com/office/drawing/2010/main" val="0"/>
              </a:ext>
            </a:extLst>
          </a:blip>
          <a:srcRect t="1705" r="-3" b="445"/>
          <a:stretch/>
        </p:blipFill>
        <p:spPr bwMode="auto">
          <a:xfrm>
            <a:off x="633999" y="640080"/>
            <a:ext cx="5117444" cy="4806559"/>
          </a:xfrm>
          <a:prstGeom prst="rect">
            <a:avLst/>
          </a:prstGeom>
          <a:noFill/>
        </p:spPr>
      </p:pic>
      <p:cxnSp>
        <p:nvCxnSpPr>
          <p:cNvPr id="12" name="Straight Connector 11">
            <a:extLst>
              <a:ext uri="{FF2B5EF4-FFF2-40B4-BE49-F238E27FC236}">
                <a16:creationId xmlns:a16="http://schemas.microsoft.com/office/drawing/2014/main" id="{BEF45B32-FB97-49CC-B778-CA7CF87BEF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58549" y="437114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7EE051E9-6C07-4FBB-B4F7-EDF8DDEAA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0718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C58A1-7050-4157-9E8B-28EBBC66EC9B}"/>
              </a:ext>
            </a:extLst>
          </p:cNvPr>
          <p:cNvSpPr>
            <a:spLocks noGrp="1"/>
          </p:cNvSpPr>
          <p:nvPr>
            <p:ph type="title"/>
          </p:nvPr>
        </p:nvSpPr>
        <p:spPr/>
        <p:txBody>
          <a:bodyPr>
            <a:normAutofit/>
          </a:bodyPr>
          <a:lstStyle/>
          <a:p>
            <a:pPr algn="ctr"/>
            <a:r>
              <a:rPr lang="en-GB" sz="6600" b="1" dirty="0"/>
              <a:t>Welcome to Year 1</a:t>
            </a:r>
          </a:p>
        </p:txBody>
      </p:sp>
      <p:sp>
        <p:nvSpPr>
          <p:cNvPr id="3" name="Content Placeholder 2">
            <a:extLst>
              <a:ext uri="{FF2B5EF4-FFF2-40B4-BE49-F238E27FC236}">
                <a16:creationId xmlns:a16="http://schemas.microsoft.com/office/drawing/2014/main" id="{428ACCAC-301B-46BF-BB89-7E665748CACF}"/>
              </a:ext>
            </a:extLst>
          </p:cNvPr>
          <p:cNvSpPr>
            <a:spLocks noGrp="1"/>
          </p:cNvSpPr>
          <p:nvPr>
            <p:ph idx="1"/>
          </p:nvPr>
        </p:nvSpPr>
        <p:spPr>
          <a:xfrm>
            <a:off x="1097279" y="2108201"/>
            <a:ext cx="10489669" cy="3760891"/>
          </a:xfrm>
        </p:spPr>
        <p:txBody>
          <a:bodyPr>
            <a:normAutofit lnSpcReduction="10000"/>
          </a:bodyPr>
          <a:lstStyle/>
          <a:p>
            <a:pPr marL="0" indent="0">
              <a:buNone/>
            </a:pPr>
            <a:r>
              <a:rPr lang="en-GB" sz="4000" dirty="0"/>
              <a:t>Teachers: </a:t>
            </a:r>
          </a:p>
          <a:p>
            <a:pPr>
              <a:buFont typeface="Wingdings" panose="05000000000000000000" pitchFamily="2" charset="2"/>
              <a:buChar char="v"/>
            </a:pPr>
            <a:r>
              <a:rPr lang="en-GB" sz="4000" dirty="0"/>
              <a:t>Miss Loveitt (Monday - Thursday)</a:t>
            </a:r>
          </a:p>
          <a:p>
            <a:pPr>
              <a:buFont typeface="Wingdings" panose="05000000000000000000" pitchFamily="2" charset="2"/>
              <a:buChar char="v"/>
            </a:pPr>
            <a:r>
              <a:rPr lang="en-GB" sz="4000" dirty="0"/>
              <a:t>Mrs Cannon (Friday)</a:t>
            </a:r>
          </a:p>
          <a:p>
            <a:pPr marL="0" indent="0">
              <a:buNone/>
            </a:pPr>
            <a:endParaRPr lang="en-GB" sz="3200" dirty="0">
              <a:latin typeface="Arial" panose="020B0604020202020204" pitchFamily="34" charset="0"/>
              <a:cs typeface="Arial" panose="020B0604020202020204" pitchFamily="34" charset="0"/>
            </a:endParaRPr>
          </a:p>
          <a:p>
            <a:pPr marL="0" indent="0">
              <a:buNone/>
            </a:pPr>
            <a:r>
              <a:rPr lang="en-GB" sz="3600" dirty="0"/>
              <a:t>Teaching Assistants: Mrs </a:t>
            </a:r>
            <a:r>
              <a:rPr lang="en-GB" sz="3600" dirty="0" err="1"/>
              <a:t>Hacksley</a:t>
            </a:r>
            <a:r>
              <a:rPr lang="en-GB" sz="3600" dirty="0"/>
              <a:t> and Mrs McCaw</a:t>
            </a:r>
          </a:p>
        </p:txBody>
      </p:sp>
    </p:spTree>
    <p:extLst>
      <p:ext uri="{BB962C8B-B14F-4D97-AF65-F5344CB8AC3E}">
        <p14:creationId xmlns:p14="http://schemas.microsoft.com/office/powerpoint/2010/main" val="7808017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B3626-484D-47D0-86A8-B4B66E973AAD}"/>
              </a:ext>
            </a:extLst>
          </p:cNvPr>
          <p:cNvSpPr>
            <a:spLocks noGrp="1"/>
          </p:cNvSpPr>
          <p:nvPr>
            <p:ph type="title"/>
          </p:nvPr>
        </p:nvSpPr>
        <p:spPr>
          <a:xfrm>
            <a:off x="1097280" y="286603"/>
            <a:ext cx="10058400" cy="1450757"/>
          </a:xfrm>
        </p:spPr>
        <p:txBody>
          <a:bodyPr>
            <a:normAutofit/>
          </a:bodyPr>
          <a:lstStyle/>
          <a:p>
            <a:r>
              <a:rPr lang="en-GB" b="1" dirty="0"/>
              <a:t>About me… Miss Loveitt</a:t>
            </a:r>
          </a:p>
        </p:txBody>
      </p:sp>
      <p:cxnSp>
        <p:nvCxnSpPr>
          <p:cNvPr id="13" name="Straight Connector 12">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5846"/>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713DA37-F55C-49D2-BFA4-85CF6ED72DD5}"/>
              </a:ext>
            </a:extLst>
          </p:cNvPr>
          <p:cNvSpPr>
            <a:spLocks noGrp="1"/>
          </p:cNvSpPr>
          <p:nvPr>
            <p:ph idx="1"/>
          </p:nvPr>
        </p:nvSpPr>
        <p:spPr>
          <a:xfrm>
            <a:off x="1097280" y="2108201"/>
            <a:ext cx="8286563" cy="3760891"/>
          </a:xfrm>
        </p:spPr>
        <p:txBody>
          <a:bodyPr>
            <a:normAutofit lnSpcReduction="10000"/>
          </a:bodyPr>
          <a:lstStyle/>
          <a:p>
            <a:pPr>
              <a:lnSpc>
                <a:spcPct val="100000"/>
              </a:lnSpc>
            </a:pPr>
            <a:r>
              <a:rPr lang="en-GB" sz="2100" dirty="0"/>
              <a:t>This is my 4th year teaching at St Joseph’s.</a:t>
            </a:r>
          </a:p>
          <a:p>
            <a:pPr>
              <a:lnSpc>
                <a:spcPct val="100000"/>
              </a:lnSpc>
            </a:pPr>
            <a:r>
              <a:rPr lang="en-GB" sz="2100" dirty="0"/>
              <a:t>Middle Lead/ ART, DT and Music lead for the school.</a:t>
            </a:r>
          </a:p>
          <a:p>
            <a:pPr>
              <a:lnSpc>
                <a:spcPct val="100000"/>
              </a:lnSpc>
            </a:pPr>
            <a:r>
              <a:rPr lang="en-GB" sz="2100" dirty="0"/>
              <a:t>Passionate about art, creativity in learning and building positive, supportive relationships with parents.</a:t>
            </a:r>
          </a:p>
          <a:p>
            <a:pPr>
              <a:lnSpc>
                <a:spcPct val="100000"/>
              </a:lnSpc>
            </a:pPr>
            <a:r>
              <a:rPr lang="en-GB" sz="2100" dirty="0"/>
              <a:t>My aim is to make sure all children are happy, secure and feel ready to learn.</a:t>
            </a:r>
          </a:p>
          <a:p>
            <a:pPr>
              <a:lnSpc>
                <a:spcPct val="100000"/>
              </a:lnSpc>
            </a:pPr>
            <a:r>
              <a:rPr lang="en-GB" sz="2100" dirty="0"/>
              <a:t>I have four children of my own, 16 year old twins, a 10 year old and a 7 year old.</a:t>
            </a:r>
          </a:p>
          <a:p>
            <a:pPr>
              <a:lnSpc>
                <a:spcPct val="100000"/>
              </a:lnSpc>
            </a:pPr>
            <a:r>
              <a:rPr lang="en-GB" sz="2100" dirty="0"/>
              <a:t>In my spare time I love painting, reading and cooking! </a:t>
            </a:r>
            <a:endParaRPr lang="en-GB" sz="2100" dirty="0">
              <a:latin typeface="Arial" panose="020B0604020202020204" pitchFamily="34" charset="0"/>
              <a:cs typeface="Arial" panose="020B0604020202020204" pitchFamily="34" charset="0"/>
            </a:endParaRPr>
          </a:p>
          <a:p>
            <a:pPr>
              <a:lnSpc>
                <a:spcPct val="100000"/>
              </a:lnSpc>
            </a:pPr>
            <a:endParaRPr lang="en-GB" sz="2100" dirty="0">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B06839E-D8C3-4A74-BA2B-3B97E7B2CD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Picture 4" descr="A group of people posing for a photo&#10;&#10;AI-generated content may be incorrect.">
            <a:extLst>
              <a:ext uri="{FF2B5EF4-FFF2-40B4-BE49-F238E27FC236}">
                <a16:creationId xmlns:a16="http://schemas.microsoft.com/office/drawing/2014/main" id="{11C097A3-A670-DA8F-1416-31843C186C00}"/>
              </a:ext>
            </a:extLst>
          </p:cNvPr>
          <p:cNvPicPr>
            <a:picLocks noChangeAspect="1"/>
          </p:cNvPicPr>
          <p:nvPr/>
        </p:nvPicPr>
        <p:blipFill>
          <a:blip r:embed="rId2"/>
          <a:stretch>
            <a:fillRect/>
          </a:stretch>
        </p:blipFill>
        <p:spPr>
          <a:xfrm>
            <a:off x="9431374" y="362919"/>
            <a:ext cx="2227812" cy="2797717"/>
          </a:xfrm>
          <a:prstGeom prst="rect">
            <a:avLst/>
          </a:prstGeom>
        </p:spPr>
      </p:pic>
    </p:spTree>
    <p:extLst>
      <p:ext uri="{BB962C8B-B14F-4D97-AF65-F5344CB8AC3E}">
        <p14:creationId xmlns:p14="http://schemas.microsoft.com/office/powerpoint/2010/main" val="1409934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1856A-90CC-4D09-8DA0-B0B85BFC3439}"/>
              </a:ext>
            </a:extLst>
          </p:cNvPr>
          <p:cNvSpPr>
            <a:spLocks noGrp="1"/>
          </p:cNvSpPr>
          <p:nvPr>
            <p:ph type="title"/>
          </p:nvPr>
        </p:nvSpPr>
        <p:spPr/>
        <p:txBody>
          <a:bodyPr>
            <a:normAutofit/>
          </a:bodyPr>
          <a:lstStyle/>
          <a:p>
            <a:pPr algn="ctr"/>
            <a:r>
              <a:rPr lang="en-GB" sz="6600" b="1" dirty="0"/>
              <a:t>Parent – Teacher partnership </a:t>
            </a:r>
          </a:p>
        </p:txBody>
      </p:sp>
      <p:sp>
        <p:nvSpPr>
          <p:cNvPr id="4" name="Isosceles Triangle 3">
            <a:extLst>
              <a:ext uri="{FF2B5EF4-FFF2-40B4-BE49-F238E27FC236}">
                <a16:creationId xmlns:a16="http://schemas.microsoft.com/office/drawing/2014/main" id="{2920CBB6-2D60-4505-8FAB-9AAB8884CD00}"/>
              </a:ext>
            </a:extLst>
          </p:cNvPr>
          <p:cNvSpPr/>
          <p:nvPr/>
        </p:nvSpPr>
        <p:spPr>
          <a:xfrm>
            <a:off x="1338554" y="3086210"/>
            <a:ext cx="2509629" cy="226003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B81BDD30-58DE-4CCC-9130-4433A1EC7379}"/>
              </a:ext>
            </a:extLst>
          </p:cNvPr>
          <p:cNvGrpSpPr/>
          <p:nvPr/>
        </p:nvGrpSpPr>
        <p:grpSpPr>
          <a:xfrm>
            <a:off x="2005634" y="1983410"/>
            <a:ext cx="1175468" cy="1113182"/>
            <a:chOff x="2592788" y="1931948"/>
            <a:chExt cx="1175468" cy="1113182"/>
          </a:xfrm>
        </p:grpSpPr>
        <p:sp>
          <p:nvSpPr>
            <p:cNvPr id="5" name="Oval 4">
              <a:extLst>
                <a:ext uri="{FF2B5EF4-FFF2-40B4-BE49-F238E27FC236}">
                  <a16:creationId xmlns:a16="http://schemas.microsoft.com/office/drawing/2014/main" id="{71599E90-A420-4E95-A81D-80F875AC58E0}"/>
                </a:ext>
              </a:extLst>
            </p:cNvPr>
            <p:cNvSpPr/>
            <p:nvPr/>
          </p:nvSpPr>
          <p:spPr>
            <a:xfrm>
              <a:off x="2592788" y="1931948"/>
              <a:ext cx="1175468" cy="1113182"/>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C1AAD8D8-B770-4E9E-9FF1-99DFF7904977}"/>
                </a:ext>
              </a:extLst>
            </p:cNvPr>
            <p:cNvSpPr txBox="1"/>
            <p:nvPr/>
          </p:nvSpPr>
          <p:spPr>
            <a:xfrm>
              <a:off x="2723322" y="2257707"/>
              <a:ext cx="914400" cy="461665"/>
            </a:xfrm>
            <a:prstGeom prst="rect">
              <a:avLst/>
            </a:prstGeom>
            <a:noFill/>
          </p:spPr>
          <p:txBody>
            <a:bodyPr wrap="square" rtlCol="0">
              <a:spAutoFit/>
            </a:bodyPr>
            <a:lstStyle/>
            <a:p>
              <a:r>
                <a:rPr lang="en-GB" sz="2400" b="1" dirty="0"/>
                <a:t>Child</a:t>
              </a:r>
            </a:p>
          </p:txBody>
        </p:sp>
      </p:grpSp>
      <p:grpSp>
        <p:nvGrpSpPr>
          <p:cNvPr id="13" name="Group 12">
            <a:extLst>
              <a:ext uri="{FF2B5EF4-FFF2-40B4-BE49-F238E27FC236}">
                <a16:creationId xmlns:a16="http://schemas.microsoft.com/office/drawing/2014/main" id="{EAC1FFE2-9211-4CB6-BB27-FE49C733F4A0}"/>
              </a:ext>
            </a:extLst>
          </p:cNvPr>
          <p:cNvGrpSpPr/>
          <p:nvPr/>
        </p:nvGrpSpPr>
        <p:grpSpPr>
          <a:xfrm>
            <a:off x="163086" y="4605130"/>
            <a:ext cx="1175468" cy="1113182"/>
            <a:chOff x="684475" y="4936436"/>
            <a:chExt cx="1175468" cy="1113182"/>
          </a:xfrm>
        </p:grpSpPr>
        <p:sp>
          <p:nvSpPr>
            <p:cNvPr id="6" name="Oval 5">
              <a:extLst>
                <a:ext uri="{FF2B5EF4-FFF2-40B4-BE49-F238E27FC236}">
                  <a16:creationId xmlns:a16="http://schemas.microsoft.com/office/drawing/2014/main" id="{E391E353-4FCB-4AB8-9D3E-F8A73710B7C5}"/>
                </a:ext>
              </a:extLst>
            </p:cNvPr>
            <p:cNvSpPr/>
            <p:nvPr/>
          </p:nvSpPr>
          <p:spPr>
            <a:xfrm>
              <a:off x="684475" y="4936436"/>
              <a:ext cx="1175468" cy="1113182"/>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84EE7676-D74D-4CBF-AC05-153E98D95B32}"/>
                </a:ext>
              </a:extLst>
            </p:cNvPr>
            <p:cNvSpPr txBox="1"/>
            <p:nvPr/>
          </p:nvSpPr>
          <p:spPr>
            <a:xfrm>
              <a:off x="684475" y="5262194"/>
              <a:ext cx="1110201" cy="461665"/>
            </a:xfrm>
            <a:prstGeom prst="rect">
              <a:avLst/>
            </a:prstGeom>
            <a:noFill/>
          </p:spPr>
          <p:txBody>
            <a:bodyPr wrap="square" rtlCol="0">
              <a:spAutoFit/>
            </a:bodyPr>
            <a:lstStyle/>
            <a:p>
              <a:r>
                <a:rPr lang="en-GB" sz="2400" b="1" dirty="0"/>
                <a:t>Parents</a:t>
              </a:r>
            </a:p>
          </p:txBody>
        </p:sp>
      </p:grpSp>
      <p:grpSp>
        <p:nvGrpSpPr>
          <p:cNvPr id="14" name="Group 13">
            <a:extLst>
              <a:ext uri="{FF2B5EF4-FFF2-40B4-BE49-F238E27FC236}">
                <a16:creationId xmlns:a16="http://schemas.microsoft.com/office/drawing/2014/main" id="{A6F3BC67-8443-4427-A0D7-6A09F14668FD}"/>
              </a:ext>
            </a:extLst>
          </p:cNvPr>
          <p:cNvGrpSpPr/>
          <p:nvPr/>
        </p:nvGrpSpPr>
        <p:grpSpPr>
          <a:xfrm>
            <a:off x="3848183" y="4682372"/>
            <a:ext cx="1411357" cy="1113182"/>
            <a:chOff x="4380174" y="4748574"/>
            <a:chExt cx="1411357" cy="1113182"/>
          </a:xfrm>
        </p:grpSpPr>
        <p:sp>
          <p:nvSpPr>
            <p:cNvPr id="7" name="Oval 6">
              <a:extLst>
                <a:ext uri="{FF2B5EF4-FFF2-40B4-BE49-F238E27FC236}">
                  <a16:creationId xmlns:a16="http://schemas.microsoft.com/office/drawing/2014/main" id="{C808462F-B7E9-4F30-8B1A-632E3AB9A664}"/>
                </a:ext>
              </a:extLst>
            </p:cNvPr>
            <p:cNvSpPr/>
            <p:nvPr/>
          </p:nvSpPr>
          <p:spPr>
            <a:xfrm>
              <a:off x="4380174" y="4748574"/>
              <a:ext cx="1175468" cy="1113182"/>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90635D2-2EB2-4875-950E-3DD4FB29CAD2}"/>
                </a:ext>
              </a:extLst>
            </p:cNvPr>
            <p:cNvSpPr txBox="1"/>
            <p:nvPr/>
          </p:nvSpPr>
          <p:spPr>
            <a:xfrm>
              <a:off x="4380174" y="5097622"/>
              <a:ext cx="1411357" cy="461665"/>
            </a:xfrm>
            <a:prstGeom prst="rect">
              <a:avLst/>
            </a:prstGeom>
            <a:noFill/>
          </p:spPr>
          <p:txBody>
            <a:bodyPr wrap="square" rtlCol="0">
              <a:spAutoFit/>
            </a:bodyPr>
            <a:lstStyle/>
            <a:p>
              <a:r>
                <a:rPr lang="en-GB" sz="2400" b="1" dirty="0"/>
                <a:t>Teachers</a:t>
              </a:r>
            </a:p>
          </p:txBody>
        </p:sp>
      </p:grpSp>
      <p:sp>
        <p:nvSpPr>
          <p:cNvPr id="11" name="Star: 5 Points 10">
            <a:extLst>
              <a:ext uri="{FF2B5EF4-FFF2-40B4-BE49-F238E27FC236}">
                <a16:creationId xmlns:a16="http://schemas.microsoft.com/office/drawing/2014/main" id="{22436FF4-C7DC-42EE-B013-7CA5CAC52042}"/>
              </a:ext>
            </a:extLst>
          </p:cNvPr>
          <p:cNvSpPr/>
          <p:nvPr/>
        </p:nvSpPr>
        <p:spPr>
          <a:xfrm>
            <a:off x="1859115" y="3686094"/>
            <a:ext cx="1468507" cy="1436536"/>
          </a:xfrm>
          <a:prstGeom prst="star5">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F7B9C941-42FF-4EDA-970A-2A5F524D4F71}"/>
              </a:ext>
            </a:extLst>
          </p:cNvPr>
          <p:cNvSpPr txBox="1"/>
          <p:nvPr/>
        </p:nvSpPr>
        <p:spPr>
          <a:xfrm>
            <a:off x="2136168" y="4235798"/>
            <a:ext cx="1722783" cy="369332"/>
          </a:xfrm>
          <a:prstGeom prst="rect">
            <a:avLst/>
          </a:prstGeom>
          <a:noFill/>
        </p:spPr>
        <p:txBody>
          <a:bodyPr wrap="square" rtlCol="0">
            <a:spAutoFit/>
          </a:bodyPr>
          <a:lstStyle/>
          <a:p>
            <a:r>
              <a:rPr lang="en-GB" b="1" dirty="0"/>
              <a:t>Success</a:t>
            </a:r>
          </a:p>
        </p:txBody>
      </p:sp>
      <p:sp>
        <p:nvSpPr>
          <p:cNvPr id="17" name="TextBox 16">
            <a:extLst>
              <a:ext uri="{FF2B5EF4-FFF2-40B4-BE49-F238E27FC236}">
                <a16:creationId xmlns:a16="http://schemas.microsoft.com/office/drawing/2014/main" id="{3D88B371-E544-42EB-A4B8-AF3AD8BED531}"/>
              </a:ext>
            </a:extLst>
          </p:cNvPr>
          <p:cNvSpPr txBox="1"/>
          <p:nvPr/>
        </p:nvSpPr>
        <p:spPr>
          <a:xfrm>
            <a:off x="5259540" y="2054087"/>
            <a:ext cx="6336112" cy="4555093"/>
          </a:xfrm>
          <a:prstGeom prst="rect">
            <a:avLst/>
          </a:prstGeom>
          <a:noFill/>
        </p:spPr>
        <p:txBody>
          <a:bodyPr wrap="square" rtlCol="0">
            <a:spAutoFit/>
          </a:bodyPr>
          <a:lstStyle/>
          <a:p>
            <a:r>
              <a:rPr lang="en-GB" sz="1600" dirty="0">
                <a:latin typeface="Arial" panose="020B0604020202020204" pitchFamily="34" charset="0"/>
                <a:ea typeface="Times New Roman"/>
                <a:cs typeface="Arial" panose="020B0604020202020204" pitchFamily="34" charset="0"/>
              </a:rPr>
              <a:t>You have made a positive choice in sending your child to St. Joseph’s. Our commitment is to promote excellent learning and behaviour. </a:t>
            </a:r>
          </a:p>
          <a:p>
            <a:endParaRPr lang="en-GB" sz="1600" dirty="0">
              <a:latin typeface="Arial" panose="020B0604020202020204" pitchFamily="34" charset="0"/>
              <a:ea typeface="Times New Roman"/>
              <a:cs typeface="Arial" panose="020B0604020202020204" pitchFamily="34" charset="0"/>
            </a:endParaRPr>
          </a:p>
          <a:p>
            <a:r>
              <a:rPr lang="en-GB" sz="1600" dirty="0">
                <a:latin typeface="Arial" panose="020B0604020202020204" pitchFamily="34" charset="0"/>
                <a:ea typeface="Times New Roman"/>
                <a:cs typeface="Arial" panose="020B0604020202020204" pitchFamily="34" charset="0"/>
              </a:rPr>
              <a:t>For your child to reach their full potential we need to work together.</a:t>
            </a:r>
          </a:p>
          <a:p>
            <a:endParaRPr lang="en-GB" sz="1600" dirty="0">
              <a:latin typeface="Arial" panose="020B0604020202020204" pitchFamily="34" charset="0"/>
              <a:cs typeface="Arial" panose="020B0604020202020204" pitchFamily="34" charset="0"/>
            </a:endParaRPr>
          </a:p>
          <a:p>
            <a:r>
              <a:rPr lang="en-GB" sz="1600" b="1" i="1" dirty="0">
                <a:latin typeface="Arial" panose="020B0604020202020204" pitchFamily="34" charset="0"/>
                <a:cs typeface="Arial" panose="020B0604020202020204" pitchFamily="34" charset="0"/>
              </a:rPr>
              <a:t>Communication, consistency, collaboration.</a:t>
            </a:r>
          </a:p>
          <a:p>
            <a:endParaRPr lang="en-GB" sz="1600" b="1" i="1"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This might mean:</a:t>
            </a:r>
          </a:p>
          <a:p>
            <a:pPr lvl="0" algn="just">
              <a:buFont typeface="Symbol"/>
              <a:buChar char=""/>
            </a:pPr>
            <a:r>
              <a:rPr lang="en-GB" sz="1600" dirty="0">
                <a:latin typeface="Arial" panose="020B0604020202020204" pitchFamily="34" charset="0"/>
                <a:ea typeface="Times New Roman"/>
                <a:cs typeface="Arial" panose="020B0604020202020204" pitchFamily="34" charset="0"/>
              </a:rPr>
              <a:t>supporting the school in managing your child’s behaviour.</a:t>
            </a:r>
          </a:p>
          <a:p>
            <a:pPr lvl="0" algn="just">
              <a:buFont typeface="Symbol"/>
              <a:buChar char=""/>
            </a:pPr>
            <a:r>
              <a:rPr lang="en-GB" sz="1600" dirty="0">
                <a:latin typeface="Arial" panose="020B0604020202020204" pitchFamily="34" charset="0"/>
                <a:ea typeface="Times New Roman"/>
                <a:cs typeface="Arial" panose="020B0604020202020204" pitchFamily="34" charset="0"/>
              </a:rPr>
              <a:t>set a good example and promote positive behaviour at home.</a:t>
            </a:r>
          </a:p>
          <a:p>
            <a:pPr lvl="0" algn="just">
              <a:buFont typeface="Symbol"/>
              <a:buChar char=""/>
              <a:tabLst>
                <a:tab pos="228600" algn="l"/>
              </a:tabLst>
            </a:pPr>
            <a:r>
              <a:rPr lang="en-GB" sz="1600" dirty="0">
                <a:latin typeface="Arial" panose="020B0604020202020204" pitchFamily="34" charset="0"/>
                <a:ea typeface="Times New Roman"/>
                <a:cs typeface="Arial" panose="020B0604020202020204" pitchFamily="34" charset="0"/>
              </a:rPr>
              <a:t>keep us informed of behaviour difficulties your child may be experiencing at home.</a:t>
            </a:r>
          </a:p>
          <a:p>
            <a:pPr lvl="0" algn="just">
              <a:buFont typeface="Symbol"/>
              <a:buChar char=""/>
              <a:tabLst>
                <a:tab pos="228600" algn="l"/>
              </a:tabLst>
            </a:pPr>
            <a:r>
              <a:rPr lang="en-GB" sz="1600" dirty="0">
                <a:latin typeface="Arial" panose="020B0604020202020204" pitchFamily="34" charset="0"/>
                <a:ea typeface="Times New Roman"/>
                <a:cs typeface="Arial" panose="020B0604020202020204" pitchFamily="34" charset="0"/>
              </a:rPr>
              <a:t>inform the school of any kind of trauma which may affect your child’s mental health at school.</a:t>
            </a:r>
          </a:p>
          <a:p>
            <a:pPr lvl="0" algn="just">
              <a:buFont typeface="Symbol"/>
              <a:buChar char=""/>
              <a:tabLst>
                <a:tab pos="228600" algn="l"/>
              </a:tabLst>
            </a:pPr>
            <a:r>
              <a:rPr lang="en-GB" sz="1600" dirty="0">
                <a:latin typeface="Arial" panose="020B0604020202020204" pitchFamily="34" charset="0"/>
                <a:ea typeface="Times New Roman"/>
                <a:cs typeface="Arial" panose="020B0604020202020204" pitchFamily="34" charset="0"/>
              </a:rPr>
              <a:t>Contact the class teacher if you feel that your child’s behaviour, in or out of school, is impacting on your child’s emotional well-being. </a:t>
            </a:r>
            <a:endParaRPr lang="en-GB" sz="16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5304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9B632-D2A6-454A-92B8-5CF0A07D1EB4}"/>
              </a:ext>
            </a:extLst>
          </p:cNvPr>
          <p:cNvSpPr>
            <a:spLocks noGrp="1"/>
          </p:cNvSpPr>
          <p:nvPr>
            <p:ph type="title"/>
          </p:nvPr>
        </p:nvSpPr>
        <p:spPr/>
        <p:txBody>
          <a:bodyPr>
            <a:normAutofit/>
          </a:bodyPr>
          <a:lstStyle/>
          <a:p>
            <a:pPr algn="ctr"/>
            <a:r>
              <a:rPr lang="en-GB" sz="6600" dirty="0"/>
              <a:t>Attendance and Punctuality </a:t>
            </a:r>
          </a:p>
        </p:txBody>
      </p:sp>
      <p:sp>
        <p:nvSpPr>
          <p:cNvPr id="3" name="Content Placeholder 2">
            <a:extLst>
              <a:ext uri="{FF2B5EF4-FFF2-40B4-BE49-F238E27FC236}">
                <a16:creationId xmlns:a16="http://schemas.microsoft.com/office/drawing/2014/main" id="{43307FC8-1609-4685-9D36-3D522EF48950}"/>
              </a:ext>
            </a:extLst>
          </p:cNvPr>
          <p:cNvSpPr>
            <a:spLocks noGrp="1"/>
          </p:cNvSpPr>
          <p:nvPr>
            <p:ph idx="1"/>
          </p:nvPr>
        </p:nvSpPr>
        <p:spPr/>
        <p:txBody>
          <a:bodyPr/>
          <a:lstStyle/>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Good attendance at school is proven to be significantly linked to progress. </a:t>
            </a:r>
          </a:p>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Gate opens at 8.45 and we finish at 3.15</a:t>
            </a:r>
          </a:p>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Soft start – activities focused on individual or class targets</a:t>
            </a:r>
          </a:p>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Registration is between 8:45 and 9:00</a:t>
            </a:r>
            <a:endParaRPr lang="en-US" b="1"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Illnesses – informing school on the days of absence</a:t>
            </a:r>
          </a:p>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Attendance policy – leave of absence.</a:t>
            </a:r>
          </a:p>
          <a:p>
            <a:endParaRPr lang="en-GB" dirty="0"/>
          </a:p>
        </p:txBody>
      </p:sp>
    </p:spTree>
    <p:extLst>
      <p:ext uri="{BB962C8B-B14F-4D97-AF65-F5344CB8AC3E}">
        <p14:creationId xmlns:p14="http://schemas.microsoft.com/office/powerpoint/2010/main" val="1548152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A9C33-E8E2-43BF-83FA-3574A83A5F04}"/>
              </a:ext>
            </a:extLst>
          </p:cNvPr>
          <p:cNvSpPr>
            <a:spLocks noGrp="1"/>
          </p:cNvSpPr>
          <p:nvPr>
            <p:ph type="title"/>
          </p:nvPr>
        </p:nvSpPr>
        <p:spPr/>
        <p:txBody>
          <a:bodyPr>
            <a:normAutofit/>
          </a:bodyPr>
          <a:lstStyle/>
          <a:p>
            <a:r>
              <a:rPr lang="en-GB" dirty="0"/>
              <a:t>Year 1 is important because…</a:t>
            </a:r>
          </a:p>
        </p:txBody>
      </p:sp>
      <p:sp>
        <p:nvSpPr>
          <p:cNvPr id="3" name="Content Placeholder 2">
            <a:extLst>
              <a:ext uri="{FF2B5EF4-FFF2-40B4-BE49-F238E27FC236}">
                <a16:creationId xmlns:a16="http://schemas.microsoft.com/office/drawing/2014/main" id="{4CAF88F1-3963-4198-B041-13B828F79751}"/>
              </a:ext>
            </a:extLst>
          </p:cNvPr>
          <p:cNvSpPr>
            <a:spLocks noGrp="1"/>
          </p:cNvSpPr>
          <p:nvPr>
            <p:ph idx="1"/>
          </p:nvPr>
        </p:nvSpPr>
        <p:spPr/>
        <p:txBody>
          <a:bodyPr>
            <a:normAutofit/>
          </a:bodyPr>
          <a:lstStyle/>
          <a:p>
            <a:pPr>
              <a:buFont typeface="Wingdings" panose="05000000000000000000" pitchFamily="2" charset="2"/>
              <a:buChar char="v"/>
            </a:pPr>
            <a:r>
              <a:rPr lang="en-GB" dirty="0"/>
              <a:t>The children become more independent learners</a:t>
            </a:r>
          </a:p>
          <a:p>
            <a:pPr>
              <a:buFont typeface="Wingdings" panose="05000000000000000000" pitchFamily="2" charset="2"/>
              <a:buChar char="v"/>
            </a:pPr>
            <a:r>
              <a:rPr lang="en-GB" dirty="0"/>
              <a:t>They continue to progress in all areas but often learners become much more confident readers and writers during year 1</a:t>
            </a:r>
          </a:p>
          <a:p>
            <a:pPr>
              <a:buFont typeface="Wingdings" panose="05000000000000000000" pitchFamily="2" charset="2"/>
              <a:buChar char="v"/>
            </a:pPr>
            <a:r>
              <a:rPr lang="en-US" dirty="0"/>
              <a:t>First year of key stage one</a:t>
            </a:r>
          </a:p>
          <a:p>
            <a:pPr>
              <a:buFont typeface="Wingdings" panose="05000000000000000000" pitchFamily="2" charset="2"/>
              <a:buChar char="v"/>
            </a:pPr>
            <a:r>
              <a:rPr lang="en-US" dirty="0"/>
              <a:t>Children will become experts at phonics and will take a phonics screening test in the summer term.</a:t>
            </a:r>
            <a:endParaRPr lang="en-GB" dirty="0"/>
          </a:p>
          <a:p>
            <a:pPr>
              <a:buFont typeface="Wingdings" panose="05000000000000000000" pitchFamily="2" charset="2"/>
              <a:buChar char="v"/>
            </a:pPr>
            <a:r>
              <a:rPr lang="en-US" dirty="0"/>
              <a:t>Really exciting topics – Dinosaur Planet, Ice Kingdom, Fire, Fire and more!</a:t>
            </a:r>
            <a:endParaRPr lang="en-GB" dirty="0"/>
          </a:p>
          <a:p>
            <a:endParaRPr lang="en-GB" dirty="0"/>
          </a:p>
        </p:txBody>
      </p:sp>
    </p:spTree>
    <p:extLst>
      <p:ext uri="{BB962C8B-B14F-4D97-AF65-F5344CB8AC3E}">
        <p14:creationId xmlns:p14="http://schemas.microsoft.com/office/powerpoint/2010/main" val="1081579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1FDAE-A7C0-407A-8052-F55B2734C1DE}"/>
              </a:ext>
            </a:extLst>
          </p:cNvPr>
          <p:cNvSpPr>
            <a:spLocks noGrp="1"/>
          </p:cNvSpPr>
          <p:nvPr>
            <p:ph type="title"/>
          </p:nvPr>
        </p:nvSpPr>
        <p:spPr/>
        <p:txBody>
          <a:bodyPr>
            <a:normAutofit/>
          </a:bodyPr>
          <a:lstStyle/>
          <a:p>
            <a:pPr algn="ctr"/>
            <a:r>
              <a:rPr lang="en-GB" sz="6600" b="1" dirty="0">
                <a:solidFill>
                  <a:schemeClr val="tx1"/>
                </a:solidFill>
              </a:rPr>
              <a:t>Year 1 Curriculum topics</a:t>
            </a:r>
            <a:endParaRPr lang="en-GB" sz="6600" dirty="0">
              <a:solidFill>
                <a:schemeClr val="tx1"/>
              </a:solidFill>
            </a:endParaRPr>
          </a:p>
        </p:txBody>
      </p:sp>
      <p:pic>
        <p:nvPicPr>
          <p:cNvPr id="5" name="Picture 4">
            <a:extLst>
              <a:ext uri="{FF2B5EF4-FFF2-40B4-BE49-F238E27FC236}">
                <a16:creationId xmlns:a16="http://schemas.microsoft.com/office/drawing/2014/main" id="{DBF312D8-5DC3-A21A-C826-D5CAC4E1F1BF}"/>
              </a:ext>
            </a:extLst>
          </p:cNvPr>
          <p:cNvPicPr>
            <a:picLocks noChangeAspect="1"/>
          </p:cNvPicPr>
          <p:nvPr/>
        </p:nvPicPr>
        <p:blipFill>
          <a:blip r:embed="rId2"/>
          <a:stretch>
            <a:fillRect/>
          </a:stretch>
        </p:blipFill>
        <p:spPr>
          <a:xfrm>
            <a:off x="2331231" y="2018652"/>
            <a:ext cx="7772400" cy="880128"/>
          </a:xfrm>
          <a:prstGeom prst="rect">
            <a:avLst/>
          </a:prstGeom>
        </p:spPr>
      </p:pic>
      <p:pic>
        <p:nvPicPr>
          <p:cNvPr id="1026" name="Picture 2" descr="Harry and the Bucketful of Dinosaurs (Harry and the Dinosaurs):  Amazon.co.uk: Whybrow, Ian, Reynolds, Adrian: 9780375851193: Books">
            <a:extLst>
              <a:ext uri="{FF2B5EF4-FFF2-40B4-BE49-F238E27FC236}">
                <a16:creationId xmlns:a16="http://schemas.microsoft.com/office/drawing/2014/main" id="{C7CCB2F1-04CC-4991-DDC1-EDE2770B79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872" y="3166200"/>
            <a:ext cx="1831359" cy="21958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igantosaurus (Jonny Duddle): Amazon.co.uk: Duddle, Jonny: 9781783703166:  Books">
            <a:extLst>
              <a:ext uri="{FF2B5EF4-FFF2-40B4-BE49-F238E27FC236}">
                <a16:creationId xmlns:a16="http://schemas.microsoft.com/office/drawing/2014/main" id="{55D934EB-2FD4-EE65-6E8C-C703117516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8130" y="3205138"/>
            <a:ext cx="1440285" cy="11953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en Little Dinosaurs: Amazon.co.uk: Brownlow, Mike, Rickerty, Simon:  9781408334010: Books">
            <a:extLst>
              <a:ext uri="{FF2B5EF4-FFF2-40B4-BE49-F238E27FC236}">
                <a16:creationId xmlns:a16="http://schemas.microsoft.com/office/drawing/2014/main" id="{275080D6-32DA-9CB4-1DEE-04810121E6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78130" y="4643420"/>
            <a:ext cx="1440285" cy="131017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anda's Surprise (English/Spanish): Amazon.co.uk: Browne, Eileen:  9781852695156: Books">
            <a:extLst>
              <a:ext uri="{FF2B5EF4-FFF2-40B4-BE49-F238E27FC236}">
                <a16:creationId xmlns:a16="http://schemas.microsoft.com/office/drawing/2014/main" id="{BE63EEC9-11D6-14C1-7E2C-39A5B91260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5314" y="3305101"/>
            <a:ext cx="1579880" cy="130823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eerkat Mail : Gravett, Emily, Gravett, Emily: Amazon.co.uk: Books">
            <a:extLst>
              <a:ext uri="{FF2B5EF4-FFF2-40B4-BE49-F238E27FC236}">
                <a16:creationId xmlns:a16="http://schemas.microsoft.com/office/drawing/2014/main" id="{25D78F58-2E21-E361-834B-BF9C396192B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24737" y="4805894"/>
            <a:ext cx="1686403" cy="134638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he Emperor's Egg: Amazon.co.uk: Jenkins, Martin, Chapman, Jane:  9781406366990: Books">
            <a:extLst>
              <a:ext uri="{FF2B5EF4-FFF2-40B4-BE49-F238E27FC236}">
                <a16:creationId xmlns:a16="http://schemas.microsoft.com/office/drawing/2014/main" id="{2CD9953D-0F76-9115-7E22-AF8A03CCE1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7431" y="3305101"/>
            <a:ext cx="1683687" cy="183489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The Great Explorer : Judge, Chris: Amazon.co.uk: Books">
            <a:extLst>
              <a:ext uri="{FF2B5EF4-FFF2-40B4-BE49-F238E27FC236}">
                <a16:creationId xmlns:a16="http://schemas.microsoft.com/office/drawing/2014/main" id="{05748376-E77F-A38C-F15B-D9F796AC4BC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37374" y="3087891"/>
            <a:ext cx="1473426" cy="1718003"/>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The Flower (Child's Play Library): Amazon.co.uk: Light, John, Evans, Lisa:  9781846430169: Books">
            <a:extLst>
              <a:ext uri="{FF2B5EF4-FFF2-40B4-BE49-F238E27FC236}">
                <a16:creationId xmlns:a16="http://schemas.microsoft.com/office/drawing/2014/main" id="{3FE6D3DD-83E3-C9D1-2A6C-D744D7B3739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997340" y="3068535"/>
            <a:ext cx="1879672" cy="2052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367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F91698-B83F-4A76-B911-A1DF8A47B471}"/>
              </a:ext>
            </a:extLst>
          </p:cNvPr>
          <p:cNvSpPr>
            <a:spLocks noGrp="1"/>
          </p:cNvSpPr>
          <p:nvPr>
            <p:ph type="title"/>
          </p:nvPr>
        </p:nvSpPr>
        <p:spPr>
          <a:xfrm>
            <a:off x="642257" y="634946"/>
            <a:ext cx="3690257" cy="1450757"/>
          </a:xfrm>
        </p:spPr>
        <p:txBody>
          <a:bodyPr>
            <a:normAutofit fontScale="90000"/>
          </a:bodyPr>
          <a:lstStyle/>
          <a:p>
            <a:r>
              <a:rPr lang="en-GB" dirty="0"/>
              <a:t>Topic half term overview</a:t>
            </a:r>
          </a:p>
        </p:txBody>
      </p:sp>
      <p:cxnSp>
        <p:nvCxnSpPr>
          <p:cNvPr id="12" name="Straight Connector 11">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797"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7095873-F9C8-4624-83D4-A14AB253F83B}"/>
              </a:ext>
            </a:extLst>
          </p:cNvPr>
          <p:cNvSpPr>
            <a:spLocks noGrp="1"/>
          </p:cNvSpPr>
          <p:nvPr>
            <p:ph idx="1"/>
          </p:nvPr>
        </p:nvSpPr>
        <p:spPr>
          <a:xfrm>
            <a:off x="642257" y="2407436"/>
            <a:ext cx="4042285" cy="3461658"/>
          </a:xfrm>
        </p:spPr>
        <p:txBody>
          <a:bodyPr>
            <a:normAutofit/>
          </a:bodyPr>
          <a:lstStyle/>
          <a:p>
            <a:r>
              <a:rPr lang="en-GB" dirty="0"/>
              <a:t>You can find a topic overview on your class webpage as well as other helpful documents/links.</a:t>
            </a:r>
          </a:p>
        </p:txBody>
      </p:sp>
      <p:sp>
        <p:nvSpPr>
          <p:cNvPr id="14" name="Rectangle 13">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4" name="Picture 3">
            <a:extLst>
              <a:ext uri="{FF2B5EF4-FFF2-40B4-BE49-F238E27FC236}">
                <a16:creationId xmlns:a16="http://schemas.microsoft.com/office/drawing/2014/main" id="{8BA6C2E0-368C-8C40-1697-13CCC2187038}"/>
              </a:ext>
            </a:extLst>
          </p:cNvPr>
          <p:cNvPicPr>
            <a:picLocks noChangeAspect="1"/>
          </p:cNvPicPr>
          <p:nvPr/>
        </p:nvPicPr>
        <p:blipFill>
          <a:blip r:embed="rId2"/>
          <a:stretch>
            <a:fillRect/>
          </a:stretch>
        </p:blipFill>
        <p:spPr>
          <a:xfrm>
            <a:off x="720797" y="3734444"/>
            <a:ext cx="3349752" cy="2400503"/>
          </a:xfrm>
          <a:prstGeom prst="rect">
            <a:avLst/>
          </a:prstGeom>
        </p:spPr>
      </p:pic>
      <p:pic>
        <p:nvPicPr>
          <p:cNvPr id="7" name="Picture 6">
            <a:extLst>
              <a:ext uri="{FF2B5EF4-FFF2-40B4-BE49-F238E27FC236}">
                <a16:creationId xmlns:a16="http://schemas.microsoft.com/office/drawing/2014/main" id="{6CAE1362-E75D-6A81-7422-03524F0F4812}"/>
              </a:ext>
            </a:extLst>
          </p:cNvPr>
          <p:cNvPicPr>
            <a:picLocks noChangeAspect="1"/>
          </p:cNvPicPr>
          <p:nvPr/>
        </p:nvPicPr>
        <p:blipFill>
          <a:blip r:embed="rId3"/>
          <a:stretch>
            <a:fillRect/>
          </a:stretch>
        </p:blipFill>
        <p:spPr>
          <a:xfrm>
            <a:off x="4833785" y="983860"/>
            <a:ext cx="6287247" cy="4349809"/>
          </a:xfrm>
          <a:prstGeom prst="rect">
            <a:avLst/>
          </a:prstGeom>
        </p:spPr>
      </p:pic>
    </p:spTree>
    <p:extLst>
      <p:ext uri="{BB962C8B-B14F-4D97-AF65-F5344CB8AC3E}">
        <p14:creationId xmlns:p14="http://schemas.microsoft.com/office/powerpoint/2010/main" val="754521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A50CACF-A86D-485E-B014-06A51D79C3F0}"/>
              </a:ext>
            </a:extLst>
          </p:cNvPr>
          <p:cNvSpPr>
            <a:spLocks noGrp="1"/>
          </p:cNvSpPr>
          <p:nvPr>
            <p:ph type="title"/>
          </p:nvPr>
        </p:nvSpPr>
        <p:spPr>
          <a:xfrm>
            <a:off x="642259" y="634946"/>
            <a:ext cx="3372529" cy="5055904"/>
          </a:xfrm>
        </p:spPr>
        <p:txBody>
          <a:bodyPr anchor="ctr">
            <a:normAutofit/>
          </a:bodyPr>
          <a:lstStyle/>
          <a:p>
            <a:r>
              <a:rPr lang="en-GB" b="1"/>
              <a:t>Classroom routines</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189E29E8-F1E5-424D-B4CA-FEC011D8E032}"/>
              </a:ext>
            </a:extLst>
          </p:cNvPr>
          <p:cNvGraphicFramePr>
            <a:graphicFrameLocks noGrp="1"/>
          </p:cNvGraphicFramePr>
          <p:nvPr>
            <p:ph idx="1"/>
            <p:extLst>
              <p:ext uri="{D42A27DB-BD31-4B8C-83A1-F6EECF244321}">
                <p14:modId xmlns:p14="http://schemas.microsoft.com/office/powerpoint/2010/main" val="1272620488"/>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7335792"/>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3A903A-CEE8-45E2-9309-50AE3165ADB5}"/>
              </a:ext>
            </a:extLst>
          </p:cNvPr>
          <p:cNvSpPr>
            <a:spLocks noGrp="1"/>
          </p:cNvSpPr>
          <p:nvPr>
            <p:ph type="title"/>
          </p:nvPr>
        </p:nvSpPr>
        <p:spPr>
          <a:xfrm>
            <a:off x="962164" y="673841"/>
            <a:ext cx="3177847" cy="1674180"/>
          </a:xfrm>
        </p:spPr>
        <p:txBody>
          <a:bodyPr>
            <a:normAutofit/>
          </a:bodyPr>
          <a:lstStyle/>
          <a:p>
            <a:r>
              <a:rPr lang="en-GB" b="1" dirty="0"/>
              <a:t>Phonics </a:t>
            </a:r>
          </a:p>
        </p:txBody>
      </p:sp>
      <p:cxnSp>
        <p:nvCxnSpPr>
          <p:cNvPr id="18" name="Straight Connector 17">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3B726CA-9669-49BD-9E9C-9C95486A30B0}"/>
              </a:ext>
            </a:extLst>
          </p:cNvPr>
          <p:cNvSpPr>
            <a:spLocks noGrp="1"/>
          </p:cNvSpPr>
          <p:nvPr>
            <p:ph idx="1"/>
          </p:nvPr>
        </p:nvSpPr>
        <p:spPr>
          <a:xfrm>
            <a:off x="512284" y="2811812"/>
            <a:ext cx="4077605" cy="3443967"/>
          </a:xfrm>
        </p:spPr>
        <p:txBody>
          <a:bodyPr>
            <a:normAutofit fontScale="92500"/>
          </a:bodyPr>
          <a:lstStyle/>
          <a:p>
            <a:pPr>
              <a:lnSpc>
                <a:spcPct val="100000"/>
              </a:lnSpc>
              <a:buFont typeface="Wingdings" panose="05000000000000000000" pitchFamily="2" charset="2"/>
              <a:buChar char="v"/>
            </a:pPr>
            <a:r>
              <a:rPr lang="en-GB" dirty="0"/>
              <a:t>Recap phase 3/4 sounds during Autumn 1 </a:t>
            </a:r>
          </a:p>
          <a:p>
            <a:pPr>
              <a:lnSpc>
                <a:spcPct val="100000"/>
              </a:lnSpc>
              <a:buFont typeface="Wingdings" panose="05000000000000000000" pitchFamily="2" charset="2"/>
              <a:buChar char="v"/>
            </a:pPr>
            <a:r>
              <a:rPr lang="en-US" dirty="0"/>
              <a:t>Children will use sound mats and phonics skills learnt in Reception.</a:t>
            </a:r>
          </a:p>
          <a:p>
            <a:pPr>
              <a:lnSpc>
                <a:spcPct val="100000"/>
              </a:lnSpc>
              <a:buFont typeface="Wingdings" panose="05000000000000000000" pitchFamily="2" charset="2"/>
              <a:buChar char="v"/>
            </a:pPr>
            <a:r>
              <a:rPr lang="en-US" dirty="0"/>
              <a:t>Will move onto phase 5 in Autumn 2</a:t>
            </a:r>
          </a:p>
          <a:p>
            <a:pPr>
              <a:lnSpc>
                <a:spcPct val="100000"/>
              </a:lnSpc>
              <a:buFont typeface="Wingdings" panose="05000000000000000000" pitchFamily="2" charset="2"/>
              <a:buChar char="v"/>
            </a:pPr>
            <a:r>
              <a:rPr lang="en-US" dirty="0"/>
              <a:t>Children who need additional support with phase 3/4 will receive intervention. </a:t>
            </a:r>
            <a:endParaRPr lang="en-GB" dirty="0"/>
          </a:p>
          <a:p>
            <a:pPr>
              <a:lnSpc>
                <a:spcPct val="100000"/>
              </a:lnSpc>
            </a:pPr>
            <a:endParaRPr lang="en-GB" sz="1300" dirty="0"/>
          </a:p>
        </p:txBody>
      </p:sp>
      <p:pic>
        <p:nvPicPr>
          <p:cNvPr id="7" name="Picture 6">
            <a:extLst>
              <a:ext uri="{FF2B5EF4-FFF2-40B4-BE49-F238E27FC236}">
                <a16:creationId xmlns:a16="http://schemas.microsoft.com/office/drawing/2014/main" id="{8AC36B5C-8297-457E-A5FC-402667865C95}"/>
              </a:ext>
            </a:extLst>
          </p:cNvPr>
          <p:cNvPicPr>
            <a:picLocks noChangeAspect="1"/>
          </p:cNvPicPr>
          <p:nvPr/>
        </p:nvPicPr>
        <p:blipFill rotWithShape="1">
          <a:blip r:embed="rId2"/>
          <a:srcRect l="9881" t="18276" r="22874" b="5858"/>
          <a:stretch/>
        </p:blipFill>
        <p:spPr>
          <a:xfrm>
            <a:off x="4041201" y="338015"/>
            <a:ext cx="3898113" cy="2473797"/>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20" name="Rectangle 19">
            <a:extLst>
              <a:ext uri="{FF2B5EF4-FFF2-40B4-BE49-F238E27FC236}">
                <a16:creationId xmlns:a16="http://schemas.microsoft.com/office/drawing/2014/main" id="{6BF36B24-6632-4516-9692-731462896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D42C7A50-2F86-421E-A7FA-E98D07B93285}"/>
              </a:ext>
            </a:extLst>
          </p:cNvPr>
          <p:cNvPicPr>
            <a:picLocks noChangeAspect="1"/>
          </p:cNvPicPr>
          <p:nvPr/>
        </p:nvPicPr>
        <p:blipFill rotWithShape="1">
          <a:blip r:embed="rId3"/>
          <a:srcRect l="10786" t="22284" r="23652" b="15512"/>
          <a:stretch/>
        </p:blipFill>
        <p:spPr>
          <a:xfrm>
            <a:off x="7365629" y="895610"/>
            <a:ext cx="4635144" cy="24737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4"/>
          <a:stretch>
            <a:fillRect/>
          </a:stretch>
        </p:blipFill>
        <p:spPr>
          <a:xfrm>
            <a:off x="5751141" y="4631943"/>
            <a:ext cx="4931373" cy="1623836"/>
          </a:xfrm>
          <a:prstGeom prst="rect">
            <a:avLst/>
          </a:prstGeom>
        </p:spPr>
      </p:pic>
      <p:sp>
        <p:nvSpPr>
          <p:cNvPr id="5" name="Down Arrow 4"/>
          <p:cNvSpPr/>
          <p:nvPr/>
        </p:nvSpPr>
        <p:spPr>
          <a:xfrm>
            <a:off x="8084457" y="3514428"/>
            <a:ext cx="333829" cy="101936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48624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5" name="Straight Connector 2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BA9FACA-1E3F-47C8-A70E-02106C8ACF16}"/>
              </a:ext>
            </a:extLst>
          </p:cNvPr>
          <p:cNvSpPr>
            <a:spLocks noGrp="1"/>
          </p:cNvSpPr>
          <p:nvPr>
            <p:ph type="title"/>
          </p:nvPr>
        </p:nvSpPr>
        <p:spPr>
          <a:xfrm>
            <a:off x="248866" y="661393"/>
            <a:ext cx="2470421" cy="2850319"/>
          </a:xfrm>
        </p:spPr>
        <p:txBody>
          <a:bodyPr vert="horz" lIns="91440" tIns="45720" rIns="91440" bIns="45720" rtlCol="0" anchor="b">
            <a:noAutofit/>
          </a:bodyPr>
          <a:lstStyle/>
          <a:p>
            <a:pPr>
              <a:lnSpc>
                <a:spcPct val="90000"/>
              </a:lnSpc>
            </a:pPr>
            <a:r>
              <a:rPr lang="en-US" sz="4000" b="1" dirty="0">
                <a:solidFill>
                  <a:srgbClr val="FFFFFF"/>
                </a:solidFill>
              </a:rPr>
              <a:t>English – text based curriculum </a:t>
            </a:r>
          </a:p>
        </p:txBody>
      </p:sp>
      <p:cxnSp>
        <p:nvCxnSpPr>
          <p:cNvPr id="29" name="Straight Connector 28">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D4C08A63-E0E6-4F87-80DE-DD13DD2F4C5F}"/>
              </a:ext>
            </a:extLst>
          </p:cNvPr>
          <p:cNvPicPr>
            <a:picLocks noChangeAspect="1"/>
          </p:cNvPicPr>
          <p:nvPr/>
        </p:nvPicPr>
        <p:blipFill>
          <a:blip r:embed="rId2"/>
          <a:stretch>
            <a:fillRect/>
          </a:stretch>
        </p:blipFill>
        <p:spPr>
          <a:xfrm>
            <a:off x="2719287" y="0"/>
            <a:ext cx="9485283" cy="6819556"/>
          </a:xfrm>
          <a:prstGeom prst="rect">
            <a:avLst/>
          </a:prstGeom>
        </p:spPr>
      </p:pic>
    </p:spTree>
    <p:extLst>
      <p:ext uri="{BB962C8B-B14F-4D97-AF65-F5344CB8AC3E}">
        <p14:creationId xmlns:p14="http://schemas.microsoft.com/office/powerpoint/2010/main" val="14445725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4FAA6B4-BAFB-4474-9B14-DC83A90965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785AA1-78C3-494B-9694-D4CA8821865A}"/>
              </a:ext>
            </a:extLst>
          </p:cNvPr>
          <p:cNvSpPr>
            <a:spLocks noGrp="1"/>
          </p:cNvSpPr>
          <p:nvPr>
            <p:ph type="title"/>
          </p:nvPr>
        </p:nvSpPr>
        <p:spPr>
          <a:xfrm>
            <a:off x="1097280" y="286603"/>
            <a:ext cx="10058400" cy="1450757"/>
          </a:xfrm>
        </p:spPr>
        <p:txBody>
          <a:bodyPr>
            <a:normAutofit/>
          </a:bodyPr>
          <a:lstStyle/>
          <a:p>
            <a:r>
              <a:rPr lang="en-GB" b="1" dirty="0"/>
              <a:t>English</a:t>
            </a:r>
          </a:p>
        </p:txBody>
      </p:sp>
      <p:cxnSp>
        <p:nvCxnSpPr>
          <p:cNvPr id="13" name="!!Straight Connector">
            <a:extLst>
              <a:ext uri="{FF2B5EF4-FFF2-40B4-BE49-F238E27FC236}">
                <a16:creationId xmlns:a16="http://schemas.microsoft.com/office/drawing/2014/main" id="{4364CDC3-ADB0-4691-9286-5925F160C2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2">
            <a:extLst>
              <a:ext uri="{FF2B5EF4-FFF2-40B4-BE49-F238E27FC236}">
                <a16:creationId xmlns:a16="http://schemas.microsoft.com/office/drawing/2014/main" id="{F9630306-98A4-4726-9217-FDBA5720F72C}"/>
              </a:ext>
            </a:extLst>
          </p:cNvPr>
          <p:cNvSpPr>
            <a:spLocks noGrp="1"/>
          </p:cNvSpPr>
          <p:nvPr>
            <p:ph idx="1"/>
          </p:nvPr>
        </p:nvSpPr>
        <p:spPr>
          <a:xfrm>
            <a:off x="1097281" y="2108202"/>
            <a:ext cx="4600135" cy="3715824"/>
          </a:xfrm>
        </p:spPr>
        <p:txBody>
          <a:bodyPr>
            <a:normAutofit fontScale="92500" lnSpcReduction="20000"/>
          </a:bodyPr>
          <a:lstStyle/>
          <a:p>
            <a:pPr>
              <a:lnSpc>
                <a:spcPct val="100000"/>
              </a:lnSpc>
              <a:buFont typeface="Wingdings" panose="05000000000000000000" pitchFamily="2" charset="2"/>
              <a:buChar char="v"/>
            </a:pPr>
            <a:r>
              <a:rPr lang="en-GB" sz="2100" dirty="0">
                <a:latin typeface="+mj-lt"/>
                <a:cs typeface="Arial" panose="020B0604020202020204" pitchFamily="34" charset="0"/>
              </a:rPr>
              <a:t>Writing is taught with a book based approach to make it exciting and engaging.</a:t>
            </a:r>
          </a:p>
          <a:p>
            <a:pPr>
              <a:lnSpc>
                <a:spcPct val="100000"/>
              </a:lnSpc>
              <a:buFont typeface="Wingdings" panose="05000000000000000000" pitchFamily="2" charset="2"/>
              <a:buChar char="v"/>
            </a:pPr>
            <a:r>
              <a:rPr lang="en-GB" sz="2100" dirty="0">
                <a:latin typeface="+mj-lt"/>
                <a:cs typeface="Arial" panose="020B0604020202020204" pitchFamily="34" charset="0"/>
              </a:rPr>
              <a:t>This half term we will be focusing on writing labels and captions, retelling z story verbally and describing characters. Will will also be working hard to secure the use of capital letters for the start of a sentence, names and places. </a:t>
            </a:r>
          </a:p>
          <a:p>
            <a:pPr>
              <a:lnSpc>
                <a:spcPct val="100000"/>
              </a:lnSpc>
              <a:buFont typeface="Wingdings" panose="05000000000000000000" pitchFamily="2" charset="2"/>
              <a:buChar char="v"/>
            </a:pPr>
            <a:r>
              <a:rPr lang="en-GB" sz="2100" dirty="0">
                <a:latin typeface="+mj-lt"/>
                <a:cs typeface="Arial" panose="020B0604020202020204" pitchFamily="34" charset="0"/>
              </a:rPr>
              <a:t>Reading is taught through shared and guided reading and individual reading. </a:t>
            </a:r>
          </a:p>
          <a:p>
            <a:pPr>
              <a:lnSpc>
                <a:spcPct val="100000"/>
              </a:lnSpc>
              <a:buFont typeface="Wingdings" panose="05000000000000000000" pitchFamily="2" charset="2"/>
              <a:buChar char="v"/>
            </a:pPr>
            <a:r>
              <a:rPr lang="en-GB" sz="2100" dirty="0">
                <a:latin typeface="+mj-lt"/>
                <a:cs typeface="Arial" panose="020B0604020202020204" pitchFamily="34" charset="0"/>
              </a:rPr>
              <a:t>Your child will read at least once a week with an adult. </a:t>
            </a:r>
          </a:p>
        </p:txBody>
      </p:sp>
      <p:sp>
        <p:nvSpPr>
          <p:cNvPr id="15" name="Rectangle 14">
            <a:extLst>
              <a:ext uri="{FF2B5EF4-FFF2-40B4-BE49-F238E27FC236}">
                <a16:creationId xmlns:a16="http://schemas.microsoft.com/office/drawing/2014/main" id="{DB148495-5F82-48E2-A76C-C8E1C8949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5" name="Picture 4">
            <a:extLst>
              <a:ext uri="{FF2B5EF4-FFF2-40B4-BE49-F238E27FC236}">
                <a16:creationId xmlns:a16="http://schemas.microsoft.com/office/drawing/2014/main" id="{0E6B05F4-B358-AFA6-1DA4-0BC761680BBD}"/>
              </a:ext>
            </a:extLst>
          </p:cNvPr>
          <p:cNvPicPr>
            <a:picLocks noChangeAspect="1"/>
          </p:cNvPicPr>
          <p:nvPr/>
        </p:nvPicPr>
        <p:blipFill>
          <a:blip r:embed="rId2"/>
          <a:stretch>
            <a:fillRect/>
          </a:stretch>
        </p:blipFill>
        <p:spPr>
          <a:xfrm>
            <a:off x="5848760" y="1737360"/>
            <a:ext cx="5702808" cy="3995380"/>
          </a:xfrm>
          <a:prstGeom prst="rect">
            <a:avLst/>
          </a:prstGeom>
        </p:spPr>
      </p:pic>
    </p:spTree>
    <p:extLst>
      <p:ext uri="{BB962C8B-B14F-4D97-AF65-F5344CB8AC3E}">
        <p14:creationId xmlns:p14="http://schemas.microsoft.com/office/powerpoint/2010/main" val="3799155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AE78-B55F-465C-81BA-E01942A5F437}"/>
              </a:ext>
            </a:extLst>
          </p:cNvPr>
          <p:cNvSpPr>
            <a:spLocks noGrp="1"/>
          </p:cNvSpPr>
          <p:nvPr>
            <p:ph type="title"/>
          </p:nvPr>
        </p:nvSpPr>
        <p:spPr/>
        <p:txBody>
          <a:bodyPr>
            <a:normAutofit/>
          </a:bodyPr>
          <a:lstStyle/>
          <a:p>
            <a:pPr algn="ctr"/>
            <a:r>
              <a:rPr lang="en-GB" sz="8800" b="1" dirty="0"/>
              <a:t>Maths </a:t>
            </a:r>
          </a:p>
        </p:txBody>
      </p:sp>
      <p:sp>
        <p:nvSpPr>
          <p:cNvPr id="3" name="Content Placeholder 2">
            <a:extLst>
              <a:ext uri="{FF2B5EF4-FFF2-40B4-BE49-F238E27FC236}">
                <a16:creationId xmlns:a16="http://schemas.microsoft.com/office/drawing/2014/main" id="{1111015C-5511-4D67-B707-E275DACB5167}"/>
              </a:ext>
            </a:extLst>
          </p:cNvPr>
          <p:cNvSpPr>
            <a:spLocks noGrp="1"/>
          </p:cNvSpPr>
          <p:nvPr>
            <p:ph idx="1"/>
          </p:nvPr>
        </p:nvSpPr>
        <p:spPr/>
        <p:txBody>
          <a:bodyPr>
            <a:normAutofit fontScale="85000" lnSpcReduction="20000"/>
          </a:bodyPr>
          <a:lstStyle/>
          <a:p>
            <a:pPr>
              <a:buFont typeface="Wingdings" panose="05000000000000000000" pitchFamily="2" charset="2"/>
              <a:buChar char="v"/>
            </a:pPr>
            <a:r>
              <a:rPr lang="en-GB" dirty="0">
                <a:solidFill>
                  <a:schemeClr val="tx1"/>
                </a:solidFill>
                <a:latin typeface="+mj-lt"/>
                <a:cs typeface="Arial" panose="020B0604020202020204" pitchFamily="34" charset="0"/>
              </a:rPr>
              <a:t>We teach Maths using a maths mastery approach.</a:t>
            </a:r>
          </a:p>
          <a:p>
            <a:pPr>
              <a:buFont typeface="Wingdings" panose="05000000000000000000" pitchFamily="2" charset="2"/>
              <a:buChar char="v"/>
            </a:pPr>
            <a:r>
              <a:rPr lang="en-GB" dirty="0">
                <a:solidFill>
                  <a:schemeClr val="tx1"/>
                </a:solidFill>
                <a:latin typeface="+mj-lt"/>
                <a:cs typeface="Arial" panose="020B0604020202020204" pitchFamily="34" charset="0"/>
              </a:rPr>
              <a:t>We will use concrete, pictorial and abstract methods to help the children develop a deep understanding of mathematical concepts. </a:t>
            </a:r>
          </a:p>
          <a:p>
            <a:pPr>
              <a:buFont typeface="Wingdings" panose="05000000000000000000" pitchFamily="2" charset="2"/>
              <a:buChar char="v"/>
            </a:pPr>
            <a:r>
              <a:rPr lang="en-GB" dirty="0">
                <a:solidFill>
                  <a:schemeClr val="tx1"/>
                </a:solidFill>
                <a:latin typeface="+mj-lt"/>
                <a:cs typeface="Arial" panose="020B0604020202020204" pitchFamily="34" charset="0"/>
              </a:rPr>
              <a:t>Maths will be taught using a whole class adult input, including guided practice which allows children to have a go at the concept being taught with guidance from the teacher. This build’s confidence and helps the teacher to assess understanding. This is followed by a mixture of independent tasks, challenges and adult led groups to consolidate understanding. </a:t>
            </a:r>
          </a:p>
          <a:p>
            <a:pPr>
              <a:buFont typeface="Wingdings" panose="05000000000000000000" pitchFamily="2" charset="2"/>
              <a:buChar char="v"/>
            </a:pPr>
            <a:r>
              <a:rPr lang="en-GB" dirty="0">
                <a:solidFill>
                  <a:schemeClr val="tx1"/>
                </a:solidFill>
                <a:latin typeface="+mj-lt"/>
                <a:cs typeface="Arial" panose="020B0604020202020204" pitchFamily="34" charset="0"/>
              </a:rPr>
              <a:t>This half term we will focus on composition of numbers, learning how to count to 100 and beyond, count collections of objects efficiently by making groups of ten and representing numbers 20-100 using base 10 equipment. Eventually moving on to partitioning and addition and </a:t>
            </a:r>
            <a:r>
              <a:rPr lang="en-GB" dirty="0" err="1">
                <a:solidFill>
                  <a:schemeClr val="tx1"/>
                </a:solidFill>
                <a:latin typeface="+mj-lt"/>
                <a:cs typeface="Arial" panose="020B0604020202020204" pitchFamily="34" charset="0"/>
              </a:rPr>
              <a:t>subtrtaction</a:t>
            </a:r>
            <a:r>
              <a:rPr lang="en-GB" dirty="0">
                <a:solidFill>
                  <a:schemeClr val="tx1"/>
                </a:solidFill>
                <a:latin typeface="+mj-lt"/>
                <a:cs typeface="Arial" panose="020B0604020202020204" pitchFamily="34" charset="0"/>
              </a:rPr>
              <a:t> of tens and ones.</a:t>
            </a:r>
          </a:p>
        </p:txBody>
      </p:sp>
    </p:spTree>
    <p:extLst>
      <p:ext uri="{BB962C8B-B14F-4D97-AF65-F5344CB8AC3E}">
        <p14:creationId xmlns:p14="http://schemas.microsoft.com/office/powerpoint/2010/main" val="41715137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AE78-B55F-465C-81BA-E01942A5F437}"/>
              </a:ext>
            </a:extLst>
          </p:cNvPr>
          <p:cNvSpPr>
            <a:spLocks noGrp="1"/>
          </p:cNvSpPr>
          <p:nvPr>
            <p:ph type="title"/>
          </p:nvPr>
        </p:nvSpPr>
        <p:spPr/>
        <p:txBody>
          <a:bodyPr>
            <a:normAutofit/>
          </a:bodyPr>
          <a:lstStyle/>
          <a:p>
            <a:pPr algn="ctr"/>
            <a:r>
              <a:rPr lang="en-GB" sz="8800" b="1" dirty="0"/>
              <a:t>RE</a:t>
            </a:r>
          </a:p>
        </p:txBody>
      </p:sp>
      <p:sp>
        <p:nvSpPr>
          <p:cNvPr id="3" name="Content Placeholder 2">
            <a:extLst>
              <a:ext uri="{FF2B5EF4-FFF2-40B4-BE49-F238E27FC236}">
                <a16:creationId xmlns:a16="http://schemas.microsoft.com/office/drawing/2014/main" id="{1111015C-5511-4D67-B707-E275DACB5167}"/>
              </a:ext>
            </a:extLst>
          </p:cNvPr>
          <p:cNvSpPr>
            <a:spLocks noGrp="1"/>
          </p:cNvSpPr>
          <p:nvPr>
            <p:ph idx="1"/>
          </p:nvPr>
        </p:nvSpPr>
        <p:spPr/>
        <p:txBody>
          <a:bodyPr>
            <a:normAutofit/>
          </a:bodyPr>
          <a:lstStyle/>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We teach RE for 10% of our timetable.</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We carry out a daily act of worship in class or during our whole school assemblies. </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We also include a morning, lunch and end of day prayer in our daily routine. </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Termly liturgies will be taking place this year. The children will be inviting parent to join these.</a:t>
            </a:r>
          </a:p>
        </p:txBody>
      </p:sp>
    </p:spTree>
    <p:extLst>
      <p:ext uri="{BB962C8B-B14F-4D97-AF65-F5344CB8AC3E}">
        <p14:creationId xmlns:p14="http://schemas.microsoft.com/office/powerpoint/2010/main" val="2133478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5BC8E-80C3-419F-8F37-79326ACC05F4}"/>
              </a:ext>
            </a:extLst>
          </p:cNvPr>
          <p:cNvSpPr>
            <a:spLocks noGrp="1"/>
          </p:cNvSpPr>
          <p:nvPr>
            <p:ph type="title"/>
          </p:nvPr>
        </p:nvSpPr>
        <p:spPr/>
        <p:txBody>
          <a:bodyPr/>
          <a:lstStyle/>
          <a:p>
            <a:pPr algn="ctr"/>
            <a:r>
              <a:rPr lang="en-GB" b="1" dirty="0"/>
              <a:t>How can you help your child? Home learning.</a:t>
            </a:r>
          </a:p>
        </p:txBody>
      </p:sp>
      <p:sp>
        <p:nvSpPr>
          <p:cNvPr id="3" name="Content Placeholder 2">
            <a:extLst>
              <a:ext uri="{FF2B5EF4-FFF2-40B4-BE49-F238E27FC236}">
                <a16:creationId xmlns:a16="http://schemas.microsoft.com/office/drawing/2014/main" id="{A1CB582A-4DE0-4A39-A1BC-105512057F52}"/>
              </a:ext>
            </a:extLst>
          </p:cNvPr>
          <p:cNvSpPr>
            <a:spLocks noGrp="1"/>
          </p:cNvSpPr>
          <p:nvPr>
            <p:ph idx="1"/>
          </p:nvPr>
        </p:nvSpPr>
        <p:spPr/>
        <p:txBody>
          <a:bodyPr>
            <a:normAutofit fontScale="92500" lnSpcReduction="10000"/>
          </a:bodyPr>
          <a:lstStyle/>
          <a:p>
            <a:pPr>
              <a:buFont typeface="Wingdings" panose="05000000000000000000" pitchFamily="2" charset="2"/>
              <a:buChar char="v"/>
            </a:pPr>
            <a:r>
              <a:rPr lang="en-GB" dirty="0">
                <a:solidFill>
                  <a:schemeClr val="tx1"/>
                </a:solidFill>
                <a:latin typeface="+mj-lt"/>
                <a:cs typeface="Arial" panose="020B0604020202020204" pitchFamily="34" charset="0"/>
              </a:rPr>
              <a:t>Listen to your child read at home every day for at least 10 minutes. Also read and share books with your child. </a:t>
            </a:r>
          </a:p>
          <a:p>
            <a:pPr>
              <a:buFont typeface="Wingdings" panose="05000000000000000000" pitchFamily="2" charset="2"/>
              <a:buChar char="v"/>
            </a:pPr>
            <a:r>
              <a:rPr lang="en-GB" dirty="0">
                <a:solidFill>
                  <a:schemeClr val="tx1"/>
                </a:solidFill>
                <a:latin typeface="+mj-lt"/>
                <a:cs typeface="Arial" panose="020B0604020202020204" pitchFamily="34" charset="0"/>
              </a:rPr>
              <a:t>Look for opportunities to write for a purpose e.g. thank you cards, postcards, instructions, menus etc. </a:t>
            </a:r>
          </a:p>
          <a:p>
            <a:pPr marL="0" indent="0">
              <a:buNone/>
            </a:pPr>
            <a:r>
              <a:rPr lang="en-GB" dirty="0">
                <a:solidFill>
                  <a:schemeClr val="tx1"/>
                </a:solidFill>
                <a:latin typeface="+mj-lt"/>
                <a:cs typeface="Arial" panose="020B0604020202020204" pitchFamily="34" charset="0"/>
              </a:rPr>
              <a:t>I will set:</a:t>
            </a:r>
          </a:p>
          <a:p>
            <a:pPr>
              <a:buFont typeface="Wingdings" panose="05000000000000000000" pitchFamily="2" charset="2"/>
              <a:buChar char="v"/>
            </a:pPr>
            <a:r>
              <a:rPr lang="en-GB" dirty="0">
                <a:solidFill>
                  <a:schemeClr val="tx1"/>
                </a:solidFill>
                <a:latin typeface="+mj-lt"/>
                <a:cs typeface="Arial" panose="020B0604020202020204" pitchFamily="34" charset="0"/>
              </a:rPr>
              <a:t>Maths fluency sheet – linked to our learning in class.</a:t>
            </a:r>
          </a:p>
          <a:p>
            <a:pPr>
              <a:buFont typeface="Wingdings" panose="05000000000000000000" pitchFamily="2" charset="2"/>
              <a:buChar char="v"/>
            </a:pPr>
            <a:r>
              <a:rPr lang="en-GB" dirty="0">
                <a:solidFill>
                  <a:schemeClr val="tx1"/>
                </a:solidFill>
                <a:latin typeface="+mj-lt"/>
                <a:cs typeface="Arial" panose="020B0604020202020204" pitchFamily="34" charset="0"/>
              </a:rPr>
              <a:t>Spelling challenges (at their own pace)</a:t>
            </a:r>
          </a:p>
          <a:p>
            <a:pPr>
              <a:buFont typeface="Wingdings" panose="05000000000000000000" pitchFamily="2" charset="2"/>
              <a:buChar char="v"/>
            </a:pPr>
            <a:r>
              <a:rPr lang="en-GB" dirty="0">
                <a:solidFill>
                  <a:schemeClr val="tx1"/>
                </a:solidFill>
                <a:latin typeface="+mj-lt"/>
                <a:cs typeface="Arial" panose="020B0604020202020204" pitchFamily="34" charset="0"/>
              </a:rPr>
              <a:t>Topic - Purple Mash if appropriate. </a:t>
            </a:r>
          </a:p>
        </p:txBody>
      </p:sp>
      <p:pic>
        <p:nvPicPr>
          <p:cNvPr id="4" name="Picture 3">
            <a:extLst>
              <a:ext uri="{FF2B5EF4-FFF2-40B4-BE49-F238E27FC236}">
                <a16:creationId xmlns:a16="http://schemas.microsoft.com/office/drawing/2014/main" id="{6C909302-9B97-D281-B9BD-F909ECD02E88}"/>
              </a:ext>
            </a:extLst>
          </p:cNvPr>
          <p:cNvPicPr>
            <a:picLocks noChangeAspect="1"/>
          </p:cNvPicPr>
          <p:nvPr/>
        </p:nvPicPr>
        <p:blipFill>
          <a:blip r:embed="rId2"/>
          <a:stretch>
            <a:fillRect/>
          </a:stretch>
        </p:blipFill>
        <p:spPr>
          <a:xfrm>
            <a:off x="8110313" y="3514299"/>
            <a:ext cx="2780602" cy="1960324"/>
          </a:xfrm>
          <a:prstGeom prst="rect">
            <a:avLst/>
          </a:prstGeom>
        </p:spPr>
      </p:pic>
    </p:spTree>
    <p:extLst>
      <p:ext uri="{BB962C8B-B14F-4D97-AF65-F5344CB8AC3E}">
        <p14:creationId xmlns:p14="http://schemas.microsoft.com/office/powerpoint/2010/main" val="2379321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6662B-4AC6-4CAB-98D6-472A6185FB0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1CBB6BA-160A-4991-972F-99ED3C67F1C3}"/>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DFD3941D-C308-453B-AF8F-8C45E0E47439}"/>
              </a:ext>
            </a:extLst>
          </p:cNvPr>
          <p:cNvPicPr>
            <a:picLocks noChangeAspect="1"/>
          </p:cNvPicPr>
          <p:nvPr/>
        </p:nvPicPr>
        <p:blipFill>
          <a:blip r:embed="rId2"/>
          <a:stretch>
            <a:fillRect/>
          </a:stretch>
        </p:blipFill>
        <p:spPr>
          <a:xfrm>
            <a:off x="0" y="286603"/>
            <a:ext cx="8376021" cy="5795873"/>
          </a:xfrm>
          <a:prstGeom prst="rect">
            <a:avLst/>
          </a:prstGeom>
        </p:spPr>
      </p:pic>
      <p:sp>
        <p:nvSpPr>
          <p:cNvPr id="5" name="Rectangle: Rounded Corners 4">
            <a:extLst>
              <a:ext uri="{FF2B5EF4-FFF2-40B4-BE49-F238E27FC236}">
                <a16:creationId xmlns:a16="http://schemas.microsoft.com/office/drawing/2014/main" id="{81117F3C-360B-46BB-8552-EC0E2CD09645}"/>
              </a:ext>
            </a:extLst>
          </p:cNvPr>
          <p:cNvSpPr/>
          <p:nvPr/>
        </p:nvSpPr>
        <p:spPr>
          <a:xfrm>
            <a:off x="2951876" y="988908"/>
            <a:ext cx="2624667" cy="1297092"/>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a:extLst>
              <a:ext uri="{FF2B5EF4-FFF2-40B4-BE49-F238E27FC236}">
                <a16:creationId xmlns:a16="http://schemas.microsoft.com/office/drawing/2014/main" id="{63BC6783-8951-48F6-BE35-1C82ADBF8718}"/>
              </a:ext>
            </a:extLst>
          </p:cNvPr>
          <p:cNvCxnSpPr>
            <a:cxnSpLocks/>
            <a:stCxn id="5" idx="3"/>
          </p:cNvCxnSpPr>
          <p:nvPr/>
        </p:nvCxnSpPr>
        <p:spPr>
          <a:xfrm>
            <a:off x="5576543" y="1637454"/>
            <a:ext cx="3135657" cy="802211"/>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E344773-E0B8-40FF-82DF-498B9F8A7757}"/>
              </a:ext>
            </a:extLst>
          </p:cNvPr>
          <p:cNvSpPr txBox="1"/>
          <p:nvPr/>
        </p:nvSpPr>
        <p:spPr>
          <a:xfrm>
            <a:off x="8676983" y="735336"/>
            <a:ext cx="3107267" cy="4801314"/>
          </a:xfrm>
          <a:prstGeom prst="rect">
            <a:avLst/>
          </a:prstGeom>
          <a:solidFill>
            <a:schemeClr val="bg1"/>
          </a:solidFill>
          <a:ln w="9525">
            <a:solidFill>
              <a:schemeClr val="tx1"/>
            </a:solidFill>
          </a:ln>
        </p:spPr>
        <p:txBody>
          <a:bodyPr wrap="square" rtlCol="0">
            <a:spAutoFit/>
          </a:bodyPr>
          <a:lstStyle/>
          <a:p>
            <a:r>
              <a:rPr lang="en-GB" sz="1200" dirty="0"/>
              <a:t>Maths fluency is a collection of key skills that help children build their mathematical knowledge and make learning new skills easier. Developing </a:t>
            </a:r>
            <a:r>
              <a:rPr lang="en-GB" sz="1200" b="1" dirty="0"/>
              <a:t>quick and accurate recall</a:t>
            </a:r>
            <a:r>
              <a:rPr lang="en-GB" sz="1200" dirty="0"/>
              <a:t> of these skills gives children a strong foundation for their maths learning.</a:t>
            </a:r>
          </a:p>
          <a:p>
            <a:endParaRPr lang="en-GB" sz="1200" dirty="0"/>
          </a:p>
          <a:p>
            <a:r>
              <a:rPr lang="en-GB" sz="1200" dirty="0"/>
              <a:t>Some important fluency skills include:</a:t>
            </a:r>
          </a:p>
          <a:p>
            <a:r>
              <a:rPr lang="en-GB" sz="1200" b="1" dirty="0"/>
              <a:t>Number bonds</a:t>
            </a:r>
            <a:endParaRPr lang="en-GB" sz="1200" dirty="0"/>
          </a:p>
          <a:p>
            <a:r>
              <a:rPr lang="en-GB" sz="1200" b="1" dirty="0"/>
              <a:t>Times tables</a:t>
            </a:r>
            <a:endParaRPr lang="en-GB" sz="1200" dirty="0"/>
          </a:p>
          <a:p>
            <a:r>
              <a:rPr lang="en-GB" sz="1200" b="1" dirty="0"/>
              <a:t>Mental and arithmetic skills</a:t>
            </a:r>
          </a:p>
          <a:p>
            <a:endParaRPr lang="en-GB" sz="1200" dirty="0"/>
          </a:p>
          <a:p>
            <a:r>
              <a:rPr lang="en-GB" sz="1200" dirty="0"/>
              <a:t>Each Friday, your child’s class teacher will send home a short </a:t>
            </a:r>
            <a:r>
              <a:rPr lang="en-GB" sz="1200" b="1" dirty="0"/>
              <a:t>fluency skill to practise</a:t>
            </a:r>
            <a:r>
              <a:rPr lang="en-GB" sz="1200" dirty="0"/>
              <a:t>. The accompanying sheet is designed to provide a simple prompt for practising this skill at home.</a:t>
            </a:r>
          </a:p>
          <a:p>
            <a:r>
              <a:rPr lang="en-GB" sz="1200" dirty="0"/>
              <a:t>If your child finds the skill tricky, don’t worry! Additional practice can be helpful. This could include using </a:t>
            </a:r>
            <a:r>
              <a:rPr lang="en-GB" sz="1200" b="1" dirty="0"/>
              <a:t>times-table songs, games, practical activities or other fun ways to practise</a:t>
            </a:r>
            <a:r>
              <a:rPr lang="en-GB" sz="1200" dirty="0"/>
              <a:t>.</a:t>
            </a:r>
          </a:p>
          <a:p>
            <a:endParaRPr lang="en-GB" sz="1200" dirty="0"/>
          </a:p>
          <a:p>
            <a:r>
              <a:rPr lang="en-GB" sz="1200" dirty="0"/>
              <a:t>Thank you for supporting your child with their maths fluency at home!</a:t>
            </a:r>
          </a:p>
          <a:p>
            <a:r>
              <a:rPr lang="en-GB" dirty="0"/>
              <a:t> </a:t>
            </a:r>
          </a:p>
        </p:txBody>
      </p:sp>
    </p:spTree>
    <p:extLst>
      <p:ext uri="{BB962C8B-B14F-4D97-AF65-F5344CB8AC3E}">
        <p14:creationId xmlns:p14="http://schemas.microsoft.com/office/powerpoint/2010/main" val="4110131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A2484-D1A9-43F5-8D84-10CE1E35DB54}"/>
              </a:ext>
            </a:extLst>
          </p:cNvPr>
          <p:cNvSpPr>
            <a:spLocks noGrp="1"/>
          </p:cNvSpPr>
          <p:nvPr>
            <p:ph type="title"/>
          </p:nvPr>
        </p:nvSpPr>
        <p:spPr/>
        <p:txBody>
          <a:bodyPr>
            <a:normAutofit/>
          </a:bodyPr>
          <a:lstStyle/>
          <a:p>
            <a:pPr algn="ctr"/>
            <a:r>
              <a:rPr lang="en-GB" sz="4800" b="1" dirty="0">
                <a:solidFill>
                  <a:schemeClr val="tx1"/>
                </a:solidFill>
              </a:rPr>
              <a:t>Why is it so important to read with your child?</a:t>
            </a:r>
          </a:p>
        </p:txBody>
      </p:sp>
      <p:sp>
        <p:nvSpPr>
          <p:cNvPr id="3" name="Content Placeholder 2">
            <a:extLst>
              <a:ext uri="{FF2B5EF4-FFF2-40B4-BE49-F238E27FC236}">
                <a16:creationId xmlns:a16="http://schemas.microsoft.com/office/drawing/2014/main" id="{FE68966D-F7B9-4F71-B925-508EE8E6460D}"/>
              </a:ext>
            </a:extLst>
          </p:cNvPr>
          <p:cNvSpPr>
            <a:spLocks noGrp="1"/>
          </p:cNvSpPr>
          <p:nvPr>
            <p:ph idx="1"/>
          </p:nvPr>
        </p:nvSpPr>
        <p:spPr>
          <a:xfrm>
            <a:off x="212036" y="2108201"/>
            <a:ext cx="11767930" cy="4749799"/>
          </a:xfrm>
        </p:spPr>
        <p:txBody>
          <a:bodyPr>
            <a:normAutofit fontScale="40000" lnSpcReduction="20000"/>
          </a:bodyPr>
          <a:lstStyle/>
          <a:p>
            <a:pPr>
              <a:buFont typeface="Wingdings" panose="05000000000000000000" pitchFamily="2" charset="2"/>
              <a:buChar char="v"/>
            </a:pPr>
            <a:r>
              <a:rPr lang="en-GB" sz="3500" b="1" dirty="0">
                <a:solidFill>
                  <a:srgbClr val="000000"/>
                </a:solidFill>
                <a:effectLst/>
                <a:latin typeface="Arial" panose="020B0604020202020204" pitchFamily="34" charset="0"/>
                <a:cs typeface="Arial" panose="020B0604020202020204" pitchFamily="34" charset="0"/>
              </a:rPr>
              <a:t>Reading for pleasure is the single biggest indicator of a child’s future success – more than their family circumstances, their parents’ educational background or their income. </a:t>
            </a:r>
          </a:p>
          <a:p>
            <a:r>
              <a:rPr lang="en-GB" i="1" dirty="0">
                <a:solidFill>
                  <a:schemeClr val="tx1"/>
                </a:solidFill>
                <a:latin typeface="Arial" panose="020B0604020202020204" pitchFamily="34" charset="0"/>
                <a:cs typeface="Arial" panose="020B0604020202020204" pitchFamily="34" charset="0"/>
              </a:rPr>
              <a:t>-organisation for Economic Co-Operation and Development </a:t>
            </a:r>
            <a:endParaRPr lang="en-GB" i="1" dirty="0">
              <a:solidFill>
                <a:schemeClr val="tx1"/>
              </a:solidFill>
              <a:effectLst/>
              <a:latin typeface="Arial" panose="020B0604020202020204" pitchFamily="34" charset="0"/>
              <a:cs typeface="Arial" panose="020B0604020202020204" pitchFamily="34" charset="0"/>
            </a:endParaRPr>
          </a:p>
          <a:p>
            <a:pPr>
              <a:buFont typeface="Wingdings" panose="05000000000000000000" pitchFamily="2" charset="2"/>
              <a:buChar char="v"/>
            </a:pPr>
            <a:r>
              <a:rPr lang="en-GB" sz="3500" b="1" i="0" dirty="0">
                <a:solidFill>
                  <a:schemeClr val="tx1"/>
                </a:solidFill>
                <a:effectLst/>
                <a:latin typeface="Arial" panose="020B0604020202020204" pitchFamily="34" charset="0"/>
                <a:cs typeface="Arial" panose="020B0604020202020204" pitchFamily="34" charset="0"/>
              </a:rPr>
              <a:t>Students are less able to learn other curricula if they do not develop sufficient reading skills by the middle of primary school. </a:t>
            </a:r>
            <a:endParaRPr lang="en-GB" sz="3500" b="1" baseline="30000" dirty="0">
              <a:solidFill>
                <a:schemeClr val="tx1"/>
              </a:solidFill>
              <a:latin typeface="Arial" panose="020B0604020202020204" pitchFamily="34" charset="0"/>
              <a:cs typeface="Arial" panose="020B0604020202020204" pitchFamily="34" charset="0"/>
            </a:endParaRPr>
          </a:p>
          <a:p>
            <a:pPr marL="0" indent="0">
              <a:buNone/>
            </a:pPr>
            <a:r>
              <a:rPr lang="en-GB" i="1" dirty="0">
                <a:solidFill>
                  <a:schemeClr val="tx1"/>
                </a:solidFill>
                <a:latin typeface="Arial" panose="020B0604020202020204" pitchFamily="34" charset="0"/>
                <a:cs typeface="Arial" panose="020B0604020202020204" pitchFamily="34" charset="0"/>
              </a:rPr>
              <a:t>- </a:t>
            </a:r>
            <a:r>
              <a:rPr lang="en-GB" i="1" dirty="0">
                <a:solidFill>
                  <a:schemeClr val="tx1"/>
                </a:solidFill>
                <a:effectLst/>
                <a:latin typeface="Arial" panose="020B0604020202020204" pitchFamily="34" charset="0"/>
                <a:cs typeface="Arial" panose="020B0604020202020204" pitchFamily="34" charset="0"/>
              </a:rPr>
              <a:t>[DfE (2016) </a:t>
            </a:r>
            <a:r>
              <a:rPr lang="en-GB" i="1" u="none" strike="noStrike" dirty="0">
                <a:solidFill>
                  <a:schemeClr val="tx1"/>
                </a:solidFill>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DfE strategy 2015-20: World-class education and care</a:t>
            </a:r>
            <a:r>
              <a:rPr lang="en-GB" i="1" dirty="0">
                <a:solidFill>
                  <a:schemeClr val="tx1"/>
                </a:solidFill>
                <a:effectLst/>
                <a:latin typeface="Arial" panose="020B0604020202020204" pitchFamily="34" charset="0"/>
                <a:cs typeface="Arial" panose="020B0604020202020204" pitchFamily="34" charset="0"/>
              </a:rPr>
              <a:t> p.24]</a:t>
            </a:r>
            <a:endParaRPr lang="en-GB" i="1" u="none" strike="noStrike" dirty="0">
              <a:solidFill>
                <a:schemeClr val="tx1"/>
              </a:solidFill>
              <a:effectLst/>
              <a:latin typeface="Arial" panose="020B0604020202020204" pitchFamily="34" charset="0"/>
              <a:cs typeface="Arial" panose="020B0604020202020204" pitchFamily="34" charset="0"/>
            </a:endParaRPr>
          </a:p>
          <a:p>
            <a:pPr>
              <a:buFont typeface="Wingdings" panose="05000000000000000000" pitchFamily="2" charset="2"/>
              <a:buChar char="v"/>
            </a:pPr>
            <a:r>
              <a:rPr lang="en-GB" sz="3500" b="1" i="0" dirty="0">
                <a:solidFill>
                  <a:schemeClr val="tx1"/>
                </a:solidFill>
                <a:effectLst/>
                <a:latin typeface="Arial" panose="020B0604020202020204" pitchFamily="34" charset="0"/>
                <a:cs typeface="Arial" panose="020B0604020202020204" pitchFamily="34" charset="0"/>
              </a:rPr>
              <a:t>Children who read books often at age 10 and more than once a week at age 16 gain higher results in maths, vocabulary and spelling tests at age 16 than those who read less regularly. </a:t>
            </a:r>
            <a:endParaRPr lang="en-GB" sz="3500" b="1" i="0" baseline="30000" dirty="0">
              <a:solidFill>
                <a:schemeClr val="tx1"/>
              </a:solidFill>
              <a:effectLst/>
              <a:latin typeface="Arial" panose="020B0604020202020204" pitchFamily="34" charset="0"/>
              <a:cs typeface="Arial" panose="020B0604020202020204" pitchFamily="34" charset="0"/>
            </a:endParaRPr>
          </a:p>
          <a:p>
            <a:pPr marL="0" indent="0">
              <a:buNone/>
            </a:pPr>
            <a:r>
              <a:rPr lang="en-GB" i="1" dirty="0">
                <a:solidFill>
                  <a:schemeClr val="tx1"/>
                </a:solidFill>
                <a:effectLst/>
                <a:latin typeface="Arial" panose="020B0604020202020204" pitchFamily="34" charset="0"/>
                <a:cs typeface="Arial" panose="020B0604020202020204" pitchFamily="34" charset="0"/>
              </a:rPr>
              <a:t>-OECD (2010) </a:t>
            </a:r>
            <a:r>
              <a:rPr lang="en-GB" i="1" u="none" strike="noStrike" dirty="0">
                <a:solidFill>
                  <a:schemeClr val="tx1"/>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PISA 2009 Results: Learning to Learn: Student Engagement, Strategies and Practices</a:t>
            </a:r>
            <a:r>
              <a:rPr lang="en-GB" i="1" dirty="0">
                <a:solidFill>
                  <a:schemeClr val="tx1"/>
                </a:solidFill>
                <a:effectLst/>
                <a:latin typeface="Arial" panose="020B0604020202020204" pitchFamily="34" charset="0"/>
                <a:cs typeface="Arial" panose="020B0604020202020204" pitchFamily="34" charset="0"/>
              </a:rPr>
              <a:t> p. 32-4]</a:t>
            </a:r>
          </a:p>
          <a:p>
            <a:pPr>
              <a:buFont typeface="Wingdings" panose="05000000000000000000" pitchFamily="2" charset="2"/>
              <a:buChar char="v"/>
            </a:pPr>
            <a:r>
              <a:rPr lang="en-GB" sz="3500" b="1" i="0" dirty="0">
                <a:solidFill>
                  <a:schemeClr val="tx1"/>
                </a:solidFill>
                <a:effectLst/>
                <a:latin typeface="Arial" panose="020B0604020202020204" pitchFamily="34" charset="0"/>
                <a:cs typeface="Arial" panose="020B0604020202020204" pitchFamily="34" charset="0"/>
              </a:rPr>
              <a:t>Participation in shared reading groups is linked to enhanced relaxation, calmness, concentration, quality of life, confidence and self-esteem, as well as feelings of shared community and common purpose</a:t>
            </a:r>
          </a:p>
          <a:p>
            <a:pPr marL="0" indent="0">
              <a:buNone/>
            </a:pPr>
            <a:r>
              <a:rPr lang="en-GB" i="1" dirty="0">
                <a:solidFill>
                  <a:schemeClr val="tx1"/>
                </a:solidFill>
                <a:effectLst/>
                <a:latin typeface="Arial" panose="020B0604020202020204" pitchFamily="34" charset="0"/>
                <a:cs typeface="Arial" panose="020B0604020202020204" pitchFamily="34" charset="0"/>
              </a:rPr>
              <a:t> -[Longden E., Davis P., </a:t>
            </a:r>
            <a:r>
              <a:rPr lang="en-GB" i="1" dirty="0" err="1">
                <a:solidFill>
                  <a:schemeClr val="tx1"/>
                </a:solidFill>
                <a:effectLst/>
                <a:latin typeface="Arial" panose="020B0604020202020204" pitchFamily="34" charset="0"/>
                <a:cs typeface="Arial" panose="020B0604020202020204" pitchFamily="34" charset="0"/>
              </a:rPr>
              <a:t>Billington</a:t>
            </a:r>
            <a:r>
              <a:rPr lang="en-GB" i="1" dirty="0">
                <a:solidFill>
                  <a:schemeClr val="tx1"/>
                </a:solidFill>
                <a:effectLst/>
                <a:latin typeface="Arial" panose="020B0604020202020204" pitchFamily="34" charset="0"/>
                <a:cs typeface="Arial" panose="020B0604020202020204" pitchFamily="34" charset="0"/>
              </a:rPr>
              <a:t> J., et al (2015) </a:t>
            </a:r>
            <a:r>
              <a:rPr lang="en-GB" i="1" u="none" strike="noStrike" dirty="0">
                <a:solidFill>
                  <a:schemeClr val="tx1"/>
                </a:solidFill>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Shared Reading: Assessing the intrinsic value of a literature-based intervention</a:t>
            </a:r>
            <a:r>
              <a:rPr lang="en-GB" i="1" dirty="0">
                <a:solidFill>
                  <a:schemeClr val="tx1"/>
                </a:solidFill>
                <a:effectLst/>
                <a:latin typeface="Arial" panose="020B0604020202020204" pitchFamily="34" charset="0"/>
                <a:cs typeface="Arial" panose="020B0604020202020204" pitchFamily="34" charset="0"/>
              </a:rPr>
              <a:t> Medical Humanities, 41 (2), pp. 113-20]</a:t>
            </a:r>
            <a:endParaRPr lang="en-GB" i="1" u="none" strike="noStrike" dirty="0">
              <a:solidFill>
                <a:schemeClr val="tx1"/>
              </a:solidFill>
              <a:effectLst/>
              <a:latin typeface="Arial" panose="020B0604020202020204" pitchFamily="34" charset="0"/>
              <a:cs typeface="Arial" panose="020B0604020202020204" pitchFamily="34" charset="0"/>
            </a:endParaRPr>
          </a:p>
          <a:p>
            <a:pPr>
              <a:buFont typeface="Wingdings" panose="05000000000000000000" pitchFamily="2" charset="2"/>
              <a:buChar char="v"/>
            </a:pPr>
            <a:r>
              <a:rPr lang="en-GB" sz="3500" b="1" i="0" dirty="0">
                <a:solidFill>
                  <a:schemeClr val="tx1"/>
                </a:solidFill>
                <a:effectLst/>
                <a:latin typeface="Arial" panose="020B0604020202020204" pitchFamily="34" charset="0"/>
                <a:cs typeface="Arial" panose="020B0604020202020204" pitchFamily="34" charset="0"/>
              </a:rPr>
              <a:t>Studies have found that reading for pleasure enhances empathy, understanding of the self, and the ability to understand one's own and others' identities</a:t>
            </a:r>
            <a:r>
              <a:rPr lang="en-GB" sz="3500" b="1" dirty="0">
                <a:solidFill>
                  <a:schemeClr val="tx1"/>
                </a:solidFill>
                <a:latin typeface="Arial" panose="020B0604020202020204" pitchFamily="34" charset="0"/>
                <a:cs typeface="Arial" panose="020B0604020202020204" pitchFamily="34" charset="0"/>
              </a:rPr>
              <a:t>. </a:t>
            </a:r>
          </a:p>
          <a:p>
            <a:pPr>
              <a:buFont typeface="Wingdings" panose="05000000000000000000" pitchFamily="2" charset="2"/>
              <a:buChar char="v"/>
            </a:pPr>
            <a:r>
              <a:rPr lang="en-GB" sz="3500" b="1" dirty="0">
                <a:solidFill>
                  <a:schemeClr val="tx1"/>
                </a:solidFill>
                <a:latin typeface="Arial" panose="020B0604020202020204" pitchFamily="34" charset="0"/>
                <a:cs typeface="Arial" panose="020B0604020202020204" pitchFamily="34" charset="0"/>
              </a:rPr>
              <a:t>Studies have shown that those who read for pleasure have higher levels of self-esteem and a greater ability to cope with difficult situations. Reading for pleasure was also associated with better sleeping patterns </a:t>
            </a:r>
          </a:p>
          <a:p>
            <a:pPr marL="0" indent="0">
              <a:buNone/>
            </a:pPr>
            <a:r>
              <a:rPr lang="en-GB" i="1" dirty="0">
                <a:solidFill>
                  <a:schemeClr val="bg1"/>
                </a:solidFill>
                <a:effectLst/>
                <a:latin typeface="Arial" panose="020B0604020202020204" pitchFamily="34" charset="0"/>
                <a:cs typeface="Arial" panose="020B0604020202020204" pitchFamily="34" charset="0"/>
              </a:rPr>
              <a:t> [</a:t>
            </a:r>
            <a:r>
              <a:rPr lang="en-GB" i="1" dirty="0" err="1">
                <a:solidFill>
                  <a:schemeClr val="bg1"/>
                </a:solidFill>
                <a:effectLst/>
                <a:latin typeface="Arial" panose="020B0604020202020204" pitchFamily="34" charset="0"/>
                <a:cs typeface="Arial" panose="020B0604020202020204" pitchFamily="34" charset="0"/>
              </a:rPr>
              <a:t>Billington</a:t>
            </a:r>
            <a:r>
              <a:rPr lang="en-GB" i="1" dirty="0">
                <a:solidFill>
                  <a:schemeClr val="bg1"/>
                </a:solidFill>
                <a:effectLst/>
                <a:latin typeface="Arial" panose="020B0604020202020204" pitchFamily="34" charset="0"/>
                <a:cs typeface="Arial" panose="020B0604020202020204" pitchFamily="34" charset="0"/>
              </a:rPr>
              <a:t>, J, (2015)</a:t>
            </a:r>
            <a:r>
              <a:rPr lang="en-GB" i="1" u="none" strike="noStrike" dirty="0">
                <a:solidFill>
                  <a:schemeClr val="bg1"/>
                </a:solidFill>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Reading between the Lines: the Benefits of Reading for Pleasure</a:t>
            </a:r>
            <a:r>
              <a:rPr lang="en-GB" i="1" dirty="0">
                <a:solidFill>
                  <a:schemeClr val="bg1"/>
                </a:solidFill>
                <a:effectLst/>
                <a:latin typeface="Arial" panose="020B0604020202020204" pitchFamily="34" charset="0"/>
                <a:cs typeface="Arial" panose="020B0604020202020204" pitchFamily="34" charset="0"/>
              </a:rPr>
              <a:t> Quick Reads University of Liverpool]</a:t>
            </a:r>
            <a:endParaRPr lang="en-GB" i="1" u="none" strike="noStrike" dirty="0">
              <a:solidFill>
                <a:schemeClr val="bg1"/>
              </a:solidFill>
              <a:effectLst/>
              <a:latin typeface="Arial" panose="020B0604020202020204" pitchFamily="34" charset="0"/>
              <a:cs typeface="Arial" panose="020B0604020202020204" pitchFamily="34" charset="0"/>
            </a:endParaRPr>
          </a:p>
          <a:p>
            <a:pPr marL="0" indent="0">
              <a:buNone/>
            </a:pPr>
            <a:endParaRPr lang="en-GB" dirty="0">
              <a:solidFill>
                <a:srgbClr val="D71920"/>
              </a:solidFill>
              <a:latin typeface="Verdana" panose="020B0604030504040204" pitchFamily="34" charset="0"/>
            </a:endParaRPr>
          </a:p>
          <a:p>
            <a:pPr marL="0" indent="0">
              <a:buNone/>
            </a:pPr>
            <a:endParaRPr lang="en-GB" b="0" i="0" dirty="0">
              <a:solidFill>
                <a:srgbClr val="756464"/>
              </a:solidFill>
              <a:effectLst/>
              <a:latin typeface="Verdana" panose="020B0604030504040204" pitchFamily="34" charset="0"/>
            </a:endParaRPr>
          </a:p>
          <a:p>
            <a:endParaRPr lang="en-GB" dirty="0"/>
          </a:p>
        </p:txBody>
      </p:sp>
    </p:spTree>
    <p:extLst>
      <p:ext uri="{BB962C8B-B14F-4D97-AF65-F5344CB8AC3E}">
        <p14:creationId xmlns:p14="http://schemas.microsoft.com/office/powerpoint/2010/main" val="4036855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BCF-64AA-47F7-B463-56F111E67210}"/>
              </a:ext>
            </a:extLst>
          </p:cNvPr>
          <p:cNvSpPr>
            <a:spLocks noGrp="1"/>
          </p:cNvSpPr>
          <p:nvPr>
            <p:ph type="title"/>
          </p:nvPr>
        </p:nvSpPr>
        <p:spPr>
          <a:xfrm>
            <a:off x="642257" y="634946"/>
            <a:ext cx="3690257" cy="1450757"/>
          </a:xfrm>
        </p:spPr>
        <p:txBody>
          <a:bodyPr>
            <a:normAutofit/>
          </a:bodyPr>
          <a:lstStyle/>
          <a:p>
            <a:r>
              <a:rPr lang="en-GB" dirty="0"/>
              <a:t>School website </a:t>
            </a:r>
          </a:p>
        </p:txBody>
      </p:sp>
      <p:sp>
        <p:nvSpPr>
          <p:cNvPr id="3" name="Content Placeholder 2">
            <a:extLst>
              <a:ext uri="{FF2B5EF4-FFF2-40B4-BE49-F238E27FC236}">
                <a16:creationId xmlns:a16="http://schemas.microsoft.com/office/drawing/2014/main" id="{C39BDECF-0237-4D10-B051-8B1D475B119C}"/>
              </a:ext>
            </a:extLst>
          </p:cNvPr>
          <p:cNvSpPr>
            <a:spLocks noGrp="1"/>
          </p:cNvSpPr>
          <p:nvPr>
            <p:ph idx="1"/>
          </p:nvPr>
        </p:nvSpPr>
        <p:spPr>
          <a:xfrm>
            <a:off x="642257" y="2407436"/>
            <a:ext cx="3690257" cy="3461658"/>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Our class page will be updated throughout the year with pictures, letters and information. </a:t>
            </a:r>
          </a:p>
          <a:p>
            <a:endParaRPr lang="en-GB" dirty="0"/>
          </a:p>
        </p:txBody>
      </p:sp>
      <p:pic>
        <p:nvPicPr>
          <p:cNvPr id="14" name="Picture 13">
            <a:extLst>
              <a:ext uri="{FF2B5EF4-FFF2-40B4-BE49-F238E27FC236}">
                <a16:creationId xmlns:a16="http://schemas.microsoft.com/office/drawing/2014/main" id="{A0351407-64D6-46AE-8757-8838BD486C73}"/>
              </a:ext>
            </a:extLst>
          </p:cNvPr>
          <p:cNvPicPr>
            <a:picLocks noChangeAspect="1"/>
          </p:cNvPicPr>
          <p:nvPr/>
        </p:nvPicPr>
        <p:blipFill>
          <a:blip r:embed="rId2"/>
          <a:stretch>
            <a:fillRect/>
          </a:stretch>
        </p:blipFill>
        <p:spPr>
          <a:xfrm>
            <a:off x="4395043" y="204264"/>
            <a:ext cx="7597430" cy="3218889"/>
          </a:xfrm>
          <a:prstGeom prst="rect">
            <a:avLst/>
          </a:prstGeom>
        </p:spPr>
      </p:pic>
      <p:pic>
        <p:nvPicPr>
          <p:cNvPr id="4" name="Picture 3">
            <a:extLst>
              <a:ext uri="{FF2B5EF4-FFF2-40B4-BE49-F238E27FC236}">
                <a16:creationId xmlns:a16="http://schemas.microsoft.com/office/drawing/2014/main" id="{822928CD-EEBD-4C84-B819-E4B8A491715D}"/>
              </a:ext>
            </a:extLst>
          </p:cNvPr>
          <p:cNvPicPr>
            <a:picLocks noChangeAspect="1"/>
          </p:cNvPicPr>
          <p:nvPr/>
        </p:nvPicPr>
        <p:blipFill>
          <a:blip r:embed="rId3"/>
          <a:stretch>
            <a:fillRect/>
          </a:stretch>
        </p:blipFill>
        <p:spPr>
          <a:xfrm>
            <a:off x="6781799" y="3435969"/>
            <a:ext cx="4596539" cy="2964831"/>
          </a:xfrm>
          <a:prstGeom prst="rect">
            <a:avLst/>
          </a:prstGeom>
        </p:spPr>
      </p:pic>
    </p:spTree>
    <p:extLst>
      <p:ext uri="{BB962C8B-B14F-4D97-AF65-F5344CB8AC3E}">
        <p14:creationId xmlns:p14="http://schemas.microsoft.com/office/powerpoint/2010/main" val="1893289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9409AF-77BC-4057-85B6-CC85EFFEC3AA}"/>
              </a:ext>
            </a:extLst>
          </p:cNvPr>
          <p:cNvSpPr>
            <a:spLocks noGrp="1"/>
          </p:cNvSpPr>
          <p:nvPr>
            <p:ph type="title"/>
          </p:nvPr>
        </p:nvSpPr>
        <p:spPr>
          <a:xfrm>
            <a:off x="828079" y="803486"/>
            <a:ext cx="3688187" cy="1674180"/>
          </a:xfrm>
        </p:spPr>
        <p:txBody>
          <a:bodyPr>
            <a:normAutofit/>
          </a:bodyPr>
          <a:lstStyle/>
          <a:p>
            <a:r>
              <a:rPr lang="en-GB" sz="4000" b="1" dirty="0"/>
              <a:t>Communication</a:t>
            </a:r>
          </a:p>
        </p:txBody>
      </p:sp>
      <p:cxnSp>
        <p:nvCxnSpPr>
          <p:cNvPr id="11" name="Straight Connector 10">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18BD7A4-3EFF-473C-B002-5D8FDC84B8DE}"/>
              </a:ext>
            </a:extLst>
          </p:cNvPr>
          <p:cNvSpPr>
            <a:spLocks noGrp="1"/>
          </p:cNvSpPr>
          <p:nvPr>
            <p:ph idx="1"/>
          </p:nvPr>
        </p:nvSpPr>
        <p:spPr>
          <a:xfrm>
            <a:off x="828079" y="2824800"/>
            <a:ext cx="10535842" cy="3229714"/>
          </a:xfrm>
        </p:spPr>
        <p:txBody>
          <a:bodyPr>
            <a:normAutofit/>
          </a:bodyPr>
          <a:lstStyle/>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If appropriate some messages can be given on the gate at drop off or collection time.</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Please feel free to email the office and I will call you or email back as soon as possible.  </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Instagram – the office will update our school Instagram with messages, reminders and any useful information. </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Newsletters/news bulletin –biweekly newsletters will keep you up to date with upcoming events and will also give you a snapshot of what has been happening in school. </a:t>
            </a:r>
          </a:p>
          <a:p>
            <a:pPr>
              <a:buFont typeface="Wingdings" panose="05000000000000000000" pitchFamily="2" charset="2"/>
              <a:buChar char="v"/>
            </a:pPr>
            <a:r>
              <a:rPr lang="en-GB" sz="2000" dirty="0">
                <a:solidFill>
                  <a:schemeClr val="tx1"/>
                </a:solidFill>
                <a:latin typeface="Arial" panose="020B0604020202020204" pitchFamily="34" charset="0"/>
                <a:cs typeface="Arial" panose="020B0604020202020204" pitchFamily="34" charset="0"/>
              </a:rPr>
              <a:t>Weekly Blogs – see next page</a:t>
            </a:r>
          </a:p>
          <a:p>
            <a:endParaRPr lang="en-GB" dirty="0"/>
          </a:p>
        </p:txBody>
      </p:sp>
      <p:sp>
        <p:nvSpPr>
          <p:cNvPr id="13" name="Rectangle 12">
            <a:extLst>
              <a:ext uri="{FF2B5EF4-FFF2-40B4-BE49-F238E27FC236}">
                <a16:creationId xmlns:a16="http://schemas.microsoft.com/office/drawing/2014/main" id="{6BF36B24-6632-4516-9692-731462896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153406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Trunki</a:t>
            </a:r>
            <a:r>
              <a:rPr lang="en-US" dirty="0"/>
              <a:t> </a:t>
            </a:r>
            <a:endParaRPr lang="en-GB" dirty="0"/>
          </a:p>
        </p:txBody>
      </p:sp>
      <p:sp>
        <p:nvSpPr>
          <p:cNvPr id="3" name="Content Placeholder 2"/>
          <p:cNvSpPr>
            <a:spLocks noGrp="1"/>
          </p:cNvSpPr>
          <p:nvPr>
            <p:ph idx="1"/>
          </p:nvPr>
        </p:nvSpPr>
        <p:spPr>
          <a:xfrm>
            <a:off x="1097280" y="2108201"/>
            <a:ext cx="6798491" cy="3760891"/>
          </a:xfrm>
        </p:spPr>
        <p:txBody>
          <a:bodyPr>
            <a:normAutofit fontScale="92500" lnSpcReduction="20000"/>
          </a:bodyPr>
          <a:lstStyle/>
          <a:p>
            <a:pPr>
              <a:buFont typeface="Wingdings" panose="05000000000000000000" pitchFamily="2" charset="2"/>
              <a:buChar char="v"/>
            </a:pPr>
            <a:r>
              <a:rPr lang="en-US" dirty="0"/>
              <a:t>Children in Nursery to year 4 will have the opportunity to take the class </a:t>
            </a:r>
            <a:r>
              <a:rPr lang="en-US" dirty="0" err="1"/>
              <a:t>Trunki</a:t>
            </a:r>
            <a:r>
              <a:rPr lang="en-US" dirty="0"/>
              <a:t> home during the school year. </a:t>
            </a:r>
          </a:p>
          <a:p>
            <a:pPr>
              <a:buFont typeface="Wingdings" panose="05000000000000000000" pitchFamily="2" charset="2"/>
              <a:buChar char="v"/>
            </a:pPr>
            <a:r>
              <a:rPr lang="en-US" dirty="0"/>
              <a:t>This aims to encourage reading for pleasure</a:t>
            </a:r>
          </a:p>
          <a:p>
            <a:pPr>
              <a:buFont typeface="Wingdings" panose="05000000000000000000" pitchFamily="2" charset="2"/>
              <a:buChar char="v"/>
            </a:pPr>
            <a:r>
              <a:rPr lang="en-US" dirty="0" err="1"/>
              <a:t>Trunki</a:t>
            </a:r>
            <a:r>
              <a:rPr lang="en-US" dirty="0"/>
              <a:t> contains an exciting, age appropriate picture book</a:t>
            </a:r>
          </a:p>
          <a:p>
            <a:pPr>
              <a:buFont typeface="Wingdings" panose="05000000000000000000" pitchFamily="2" charset="2"/>
              <a:buChar char="v"/>
            </a:pPr>
            <a:r>
              <a:rPr lang="en-US" dirty="0"/>
              <a:t>Blanket</a:t>
            </a:r>
          </a:p>
          <a:p>
            <a:pPr>
              <a:buFont typeface="Wingdings" panose="05000000000000000000" pitchFamily="2" charset="2"/>
              <a:buChar char="v"/>
            </a:pPr>
            <a:r>
              <a:rPr lang="en-US" dirty="0"/>
              <a:t>Cuddly toy </a:t>
            </a:r>
          </a:p>
          <a:p>
            <a:pPr>
              <a:buFont typeface="Wingdings" panose="05000000000000000000" pitchFamily="2" charset="2"/>
              <a:buChar char="v"/>
            </a:pPr>
            <a:r>
              <a:rPr lang="en-US" dirty="0"/>
              <a:t>Hot chocolate </a:t>
            </a:r>
          </a:p>
          <a:p>
            <a:pPr>
              <a:buFont typeface="Wingdings" panose="05000000000000000000" pitchFamily="2" charset="2"/>
              <a:buChar char="v"/>
            </a:pPr>
            <a:r>
              <a:rPr lang="en-US" dirty="0"/>
              <a:t>Take </a:t>
            </a:r>
            <a:r>
              <a:rPr lang="en-US" dirty="0" err="1"/>
              <a:t>Trunki</a:t>
            </a:r>
            <a:r>
              <a:rPr lang="en-US" dirty="0"/>
              <a:t> home on a Friday and bring it back by the following Thursday. </a:t>
            </a:r>
          </a:p>
        </p:txBody>
      </p:sp>
      <p:pic>
        <p:nvPicPr>
          <p:cNvPr id="4" name="Picture 3"/>
          <p:cNvPicPr>
            <a:picLocks noChangeAspect="1"/>
          </p:cNvPicPr>
          <p:nvPr/>
        </p:nvPicPr>
        <p:blipFill rotWithShape="1">
          <a:blip r:embed="rId2"/>
          <a:srcRect t="31756" b="15035"/>
          <a:stretch/>
        </p:blipFill>
        <p:spPr>
          <a:xfrm>
            <a:off x="3107508" y="634273"/>
            <a:ext cx="3452949" cy="1103087"/>
          </a:xfrm>
          <a:prstGeom prst="rect">
            <a:avLst/>
          </a:prstGeom>
        </p:spPr>
      </p:pic>
      <p:pic>
        <p:nvPicPr>
          <p:cNvPr id="5" name="Picture 4"/>
          <p:cNvPicPr>
            <a:picLocks noChangeAspect="1"/>
          </p:cNvPicPr>
          <p:nvPr/>
        </p:nvPicPr>
        <p:blipFill>
          <a:blip r:embed="rId3"/>
          <a:stretch>
            <a:fillRect/>
          </a:stretch>
        </p:blipFill>
        <p:spPr>
          <a:xfrm>
            <a:off x="7721600" y="2108201"/>
            <a:ext cx="3947358" cy="3618412"/>
          </a:xfrm>
          <a:prstGeom prst="rect">
            <a:avLst/>
          </a:prstGeom>
        </p:spPr>
      </p:pic>
    </p:spTree>
    <p:extLst>
      <p:ext uri="{BB962C8B-B14F-4D97-AF65-F5344CB8AC3E}">
        <p14:creationId xmlns:p14="http://schemas.microsoft.com/office/powerpoint/2010/main" val="133655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Prayer Bags</a:t>
            </a:r>
            <a:endParaRPr lang="en-GB" dirty="0"/>
          </a:p>
        </p:txBody>
      </p:sp>
      <p:sp>
        <p:nvSpPr>
          <p:cNvPr id="3" name="Content Placeholder 2"/>
          <p:cNvSpPr>
            <a:spLocks noGrp="1"/>
          </p:cNvSpPr>
          <p:nvPr>
            <p:ph idx="1"/>
          </p:nvPr>
        </p:nvSpPr>
        <p:spPr>
          <a:xfrm>
            <a:off x="1097280" y="2108201"/>
            <a:ext cx="6769463" cy="3760891"/>
          </a:xfrm>
        </p:spPr>
        <p:txBody>
          <a:bodyPr>
            <a:normAutofit fontScale="85000" lnSpcReduction="10000"/>
          </a:bodyPr>
          <a:lstStyle/>
          <a:p>
            <a:pPr>
              <a:buFont typeface="Wingdings" panose="05000000000000000000" pitchFamily="2" charset="2"/>
              <a:buChar char="v"/>
            </a:pPr>
            <a:r>
              <a:rPr lang="en-US" dirty="0"/>
              <a:t>Each child will have an opportunity to take home the class prayer bag</a:t>
            </a:r>
          </a:p>
          <a:p>
            <a:pPr>
              <a:buFont typeface="Wingdings" panose="05000000000000000000" pitchFamily="2" charset="2"/>
              <a:buChar char="v"/>
            </a:pPr>
            <a:r>
              <a:rPr lang="en-US" dirty="0"/>
              <a:t>This contains everything you need to carry out a collective worship at home, in the same format as the children do in school</a:t>
            </a:r>
          </a:p>
          <a:p>
            <a:pPr>
              <a:buFont typeface="Wingdings" panose="05000000000000000000" pitchFamily="2" charset="2"/>
              <a:buChar char="v"/>
            </a:pPr>
            <a:r>
              <a:rPr lang="en-US" dirty="0"/>
              <a:t>There is an information card inside the bag and a video on our school website to guide you, if needed </a:t>
            </a:r>
            <a:r>
              <a:rPr lang="en-US" dirty="0">
                <a:hlinkClick r:id="rId2"/>
              </a:rPr>
              <a:t>https://www.stjosephs255.herts.sch.uk/worship-at-home/</a:t>
            </a:r>
            <a:r>
              <a:rPr lang="en-US" dirty="0"/>
              <a:t> </a:t>
            </a:r>
          </a:p>
          <a:p>
            <a:pPr>
              <a:buFont typeface="Wingdings" panose="05000000000000000000" pitchFamily="2" charset="2"/>
              <a:buChar char="v"/>
            </a:pPr>
            <a:r>
              <a:rPr lang="en-US" dirty="0"/>
              <a:t>Teachers will start by sending home the bag with children who didn’t get a turn last year. This is due to the prayer bags been introduced late in the year. </a:t>
            </a:r>
            <a:endParaRPr lang="en-GB" dirty="0"/>
          </a:p>
        </p:txBody>
      </p:sp>
      <p:pic>
        <p:nvPicPr>
          <p:cNvPr id="4" name="Picture 3"/>
          <p:cNvPicPr>
            <a:picLocks noChangeAspect="1"/>
          </p:cNvPicPr>
          <p:nvPr/>
        </p:nvPicPr>
        <p:blipFill>
          <a:blip r:embed="rId3"/>
          <a:stretch>
            <a:fillRect/>
          </a:stretch>
        </p:blipFill>
        <p:spPr>
          <a:xfrm>
            <a:off x="7389132" y="176394"/>
            <a:ext cx="4605900" cy="3121932"/>
          </a:xfrm>
          <a:prstGeom prst="rect">
            <a:avLst/>
          </a:prstGeom>
        </p:spPr>
      </p:pic>
      <p:pic>
        <p:nvPicPr>
          <p:cNvPr id="5" name="Picture 4"/>
          <p:cNvPicPr>
            <a:picLocks noChangeAspect="1"/>
          </p:cNvPicPr>
          <p:nvPr/>
        </p:nvPicPr>
        <p:blipFill>
          <a:blip r:embed="rId4"/>
          <a:stretch>
            <a:fillRect/>
          </a:stretch>
        </p:blipFill>
        <p:spPr>
          <a:xfrm>
            <a:off x="8651757" y="3408535"/>
            <a:ext cx="3343275" cy="2257425"/>
          </a:xfrm>
          <a:prstGeom prst="rect">
            <a:avLst/>
          </a:prstGeom>
        </p:spPr>
      </p:pic>
    </p:spTree>
    <p:extLst>
      <p:ext uri="{BB962C8B-B14F-4D97-AF65-F5344CB8AC3E}">
        <p14:creationId xmlns:p14="http://schemas.microsoft.com/office/powerpoint/2010/main" val="3912293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2B6D86-E98A-4CBF-881C-C2ED2B2C6AA2}"/>
              </a:ext>
            </a:extLst>
          </p:cNvPr>
          <p:cNvSpPr>
            <a:spLocks noGrp="1"/>
          </p:cNvSpPr>
          <p:nvPr>
            <p:ph idx="1"/>
          </p:nvPr>
        </p:nvSpPr>
        <p:spPr>
          <a:xfrm>
            <a:off x="1097280" y="2108201"/>
            <a:ext cx="4293870" cy="4481513"/>
          </a:xfrm>
        </p:spPr>
        <p:txBody>
          <a:bodyPr>
            <a:normAutofit fontScale="77500" lnSpcReduction="20000"/>
          </a:bodyPr>
          <a:lstStyle/>
          <a:p>
            <a:pPr marL="0" indent="0">
              <a:buNone/>
            </a:pPr>
            <a:r>
              <a:rPr lang="en-GB" dirty="0"/>
              <a:t>Keep up to date with all your child’s learning with Seesaw!</a:t>
            </a:r>
            <a:endParaRPr lang="en-US" dirty="0"/>
          </a:p>
          <a:p>
            <a:pPr marL="0" indent="0">
              <a:buNone/>
            </a:pPr>
            <a:r>
              <a:rPr lang="en-US" dirty="0"/>
              <a:t>There will be a weekly blog every Friday about the learning from the week. We will also update you with anything you can discuss or practice with your child to prepare them for the week ahead. </a:t>
            </a:r>
          </a:p>
          <a:p>
            <a:pPr marL="0" indent="0">
              <a:buNone/>
            </a:pPr>
            <a:endParaRPr lang="en-US" dirty="0"/>
          </a:p>
          <a:p>
            <a:pPr marL="0" indent="0">
              <a:buNone/>
            </a:pPr>
            <a:r>
              <a:rPr lang="en-US" dirty="0"/>
              <a:t>-Make sure you have linked with your child’s new class using your new log in (have already been sent home, let me know if you need another copy.)</a:t>
            </a:r>
          </a:p>
          <a:p>
            <a:pPr marL="0" indent="0">
              <a:buNone/>
            </a:pPr>
            <a:r>
              <a:rPr lang="en-US" dirty="0"/>
              <a:t>-The children will get their logins, so they can upload things at home, later this half term.</a:t>
            </a:r>
          </a:p>
          <a:p>
            <a:pPr marL="0" indent="0">
              <a:buNone/>
            </a:pPr>
            <a:endParaRPr lang="en-GB" dirty="0"/>
          </a:p>
          <a:p>
            <a:pPr marL="0" indent="0">
              <a:buNone/>
            </a:pPr>
            <a:endParaRPr lang="en-GB" dirty="0"/>
          </a:p>
        </p:txBody>
      </p:sp>
      <p:sp>
        <p:nvSpPr>
          <p:cNvPr id="5" name="Rectangle 4"/>
          <p:cNvSpPr/>
          <p:nvPr/>
        </p:nvSpPr>
        <p:spPr>
          <a:xfrm>
            <a:off x="1097280" y="767992"/>
            <a:ext cx="3846566" cy="923330"/>
          </a:xfrm>
          <a:prstGeom prst="rect">
            <a:avLst/>
          </a:prstGeom>
        </p:spPr>
        <p:txBody>
          <a:bodyPr wrap="none">
            <a:spAutoFit/>
          </a:bodyPr>
          <a:lstStyle/>
          <a:p>
            <a:r>
              <a:rPr lang="en-GB" sz="5400" spc="-50" dirty="0">
                <a:solidFill>
                  <a:prstClr val="black">
                    <a:lumMod val="75000"/>
                    <a:lumOff val="25000"/>
                  </a:prstClr>
                </a:solidFill>
                <a:latin typeface="Tw Cen MT" panose="020F0302020204030204"/>
                <a:ea typeface="+mj-ea"/>
                <a:cs typeface="+mj-cs"/>
              </a:rPr>
              <a:t>Weekly Blog </a:t>
            </a:r>
            <a:endParaRPr lang="en-GB" dirty="0"/>
          </a:p>
        </p:txBody>
      </p:sp>
      <p:pic>
        <p:nvPicPr>
          <p:cNvPr id="6" name="Picture 5"/>
          <p:cNvPicPr>
            <a:picLocks noChangeAspect="1"/>
          </p:cNvPicPr>
          <p:nvPr/>
        </p:nvPicPr>
        <p:blipFill>
          <a:blip r:embed="rId2"/>
          <a:stretch>
            <a:fillRect/>
          </a:stretch>
        </p:blipFill>
        <p:spPr>
          <a:xfrm>
            <a:off x="5557837" y="1139836"/>
            <a:ext cx="6350455" cy="44815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50" name="Picture 2" descr="Year 4 Hull Class Assembly | Ark Swift Primary Academy">
            <a:extLst>
              <a:ext uri="{FF2B5EF4-FFF2-40B4-BE49-F238E27FC236}">
                <a16:creationId xmlns:a16="http://schemas.microsoft.com/office/drawing/2014/main" id="{132E47F1-C273-487F-9944-DD3DA6048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2084" y="2396172"/>
            <a:ext cx="3221566" cy="16913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76870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9" name="Straight Connector 28">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Picture Placeholder 6">
            <a:extLst>
              <a:ext uri="{FF2B5EF4-FFF2-40B4-BE49-F238E27FC236}">
                <a16:creationId xmlns:a16="http://schemas.microsoft.com/office/drawing/2014/main" id="{FD5C3F99-9E6E-4247-ACF4-55AF2B51AAA7}"/>
              </a:ext>
            </a:extLst>
          </p:cNvPr>
          <p:cNvPicPr>
            <a:picLocks noGrp="1" noChangeAspect="1"/>
          </p:cNvPicPr>
          <p:nvPr>
            <p:ph type="pic" idx="1"/>
          </p:nvPr>
        </p:nvPicPr>
        <p:blipFill rotWithShape="1">
          <a:blip r:embed="rId2"/>
          <a:srcRect l="5786" r="5784" b="-2"/>
          <a:stretch/>
        </p:blipFill>
        <p:spPr>
          <a:xfrm>
            <a:off x="-6204" y="10"/>
            <a:ext cx="7556889" cy="6857990"/>
          </a:xfrm>
          <a:prstGeom prst="rect">
            <a:avLst/>
          </a:prstGeom>
        </p:spPr>
      </p:pic>
      <p:sp>
        <p:nvSpPr>
          <p:cNvPr id="31" name="Rectangle 30">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556905"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Title 2">
            <a:extLst>
              <a:ext uri="{FF2B5EF4-FFF2-40B4-BE49-F238E27FC236}">
                <a16:creationId xmlns:a16="http://schemas.microsoft.com/office/drawing/2014/main" id="{886E9088-D930-4C7E-AEDB-E1816B71A37B}"/>
              </a:ext>
            </a:extLst>
          </p:cNvPr>
          <p:cNvSpPr>
            <a:spLocks noGrp="1"/>
          </p:cNvSpPr>
          <p:nvPr>
            <p:ph type="title"/>
          </p:nvPr>
        </p:nvSpPr>
        <p:spPr>
          <a:xfrm>
            <a:off x="8047939" y="640080"/>
            <a:ext cx="3659246" cy="2850320"/>
          </a:xfrm>
        </p:spPr>
        <p:txBody>
          <a:bodyPr vert="horz" lIns="91440" tIns="45720" rIns="91440" bIns="45720" rtlCol="0" anchor="b">
            <a:normAutofit/>
          </a:bodyPr>
          <a:lstStyle/>
          <a:p>
            <a:pPr>
              <a:lnSpc>
                <a:spcPct val="90000"/>
              </a:lnSpc>
            </a:pPr>
            <a:r>
              <a:rPr lang="en-US" sz="5400"/>
              <a:t>Any questions?</a:t>
            </a:r>
          </a:p>
        </p:txBody>
      </p:sp>
      <p:cxnSp>
        <p:nvCxnSpPr>
          <p:cNvPr id="33" name="Straight Connector 32">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85922"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581336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RetrospectVTI">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Tw Cen M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emplate>Facet</Template>
  <TotalTime>491</TotalTime>
  <Words>1753</Words>
  <Application>Microsoft Macintosh PowerPoint</Application>
  <PresentationFormat>Widescreen</PresentationFormat>
  <Paragraphs>135</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Open Sans</vt:lpstr>
      <vt:lpstr>Symbol</vt:lpstr>
      <vt:lpstr>Tw Cen MT</vt:lpstr>
      <vt:lpstr>Verdana</vt:lpstr>
      <vt:lpstr>Wingdings</vt:lpstr>
      <vt:lpstr>RetrospectVTI</vt:lpstr>
      <vt:lpstr>St Joseph’s Catholic Academy </vt:lpstr>
      <vt:lpstr>Welcome to Year 1</vt:lpstr>
      <vt:lpstr>About me… Miss Loveitt</vt:lpstr>
      <vt:lpstr>Parent – Teacher partnership </vt:lpstr>
      <vt:lpstr>Attendance and Punctuality </vt:lpstr>
      <vt:lpstr>Year 1 is important because…</vt:lpstr>
      <vt:lpstr>Year 1 Curriculum topics</vt:lpstr>
      <vt:lpstr>Topic half term overview</vt:lpstr>
      <vt:lpstr>Classroom routines</vt:lpstr>
      <vt:lpstr>Phonics </vt:lpstr>
      <vt:lpstr>English – text based curriculum </vt:lpstr>
      <vt:lpstr>English</vt:lpstr>
      <vt:lpstr>Maths </vt:lpstr>
      <vt:lpstr>RE</vt:lpstr>
      <vt:lpstr>How can you help your child? Home learning.</vt:lpstr>
      <vt:lpstr>PowerPoint Presentation</vt:lpstr>
      <vt:lpstr>Why is it so important to read with your child?</vt:lpstr>
      <vt:lpstr>School website </vt:lpstr>
      <vt:lpstr>Communication</vt:lpstr>
      <vt:lpstr>Trunki </vt:lpstr>
      <vt:lpstr>Prayer Bags</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Joseph’s Catholic Academy</dc:title>
  <dc:creator>Helena Grahame</dc:creator>
  <cp:lastModifiedBy>Katie-Lee Loveitt</cp:lastModifiedBy>
  <cp:revision>51</cp:revision>
  <dcterms:created xsi:type="dcterms:W3CDTF">2021-09-13T20:21:06Z</dcterms:created>
  <dcterms:modified xsi:type="dcterms:W3CDTF">2026-09-06T11:36:30Z</dcterms:modified>
</cp:coreProperties>
</file>