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1" r:id="rId1"/>
  </p:sldMasterIdLst>
  <p:notesMasterIdLst>
    <p:notesMasterId r:id="rId18"/>
  </p:notesMasterIdLst>
  <p:sldIdLst>
    <p:sldId id="256" r:id="rId2"/>
    <p:sldId id="259" r:id="rId3"/>
    <p:sldId id="260" r:id="rId4"/>
    <p:sldId id="261" r:id="rId5"/>
    <p:sldId id="258" r:id="rId6"/>
    <p:sldId id="262" r:id="rId7"/>
    <p:sldId id="267" r:id="rId8"/>
    <p:sldId id="263" r:id="rId9"/>
    <p:sldId id="264" r:id="rId10"/>
    <p:sldId id="265" r:id="rId11"/>
    <p:sldId id="266" r:id="rId12"/>
    <p:sldId id="270" r:id="rId13"/>
    <p:sldId id="271" r:id="rId14"/>
    <p:sldId id="268" r:id="rId15"/>
    <p:sldId id="272"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p:cViewPr varScale="1">
        <p:scale>
          <a:sx n="42" d="100"/>
          <a:sy n="42" d="100"/>
        </p:scale>
        <p:origin x="-1656" y="-112"/>
      </p:cViewPr>
      <p:guideLst>
        <p:guide orient="horz" pos="2160"/>
        <p:guide pos="2880"/>
      </p:guideLst>
    </p:cSldViewPr>
  </p:slideViewPr>
  <p:notesTextViewPr>
    <p:cViewPr>
      <p:scale>
        <a:sx n="100" d="100"/>
        <a:sy n="100" d="100"/>
      </p:scale>
      <p:origin x="0" y="196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8AECD8-07EE-094D-AC82-4B6101C53B61}" type="datetimeFigureOut">
              <a:rPr lang="en-US" smtClean="0"/>
              <a:t>19/01/2017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803A85-10B7-834B-BD1C-2EE5FFBF8EAA}" type="slidenum">
              <a:rPr lang="en-US" smtClean="0"/>
              <a:t>‹#›</a:t>
            </a:fld>
            <a:endParaRPr lang="en-US"/>
          </a:p>
        </p:txBody>
      </p:sp>
    </p:spTree>
    <p:extLst>
      <p:ext uri="{BB962C8B-B14F-4D97-AF65-F5344CB8AC3E}">
        <p14:creationId xmlns:p14="http://schemas.microsoft.com/office/powerpoint/2010/main" val="282977977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verywell.com/how-can-i-encourage-my-shy-child-2765059" TargetMode="External"/><Relationship Id="rId4" Type="http://schemas.openxmlformats.org/officeDocument/2006/relationships/hyperlink" Target="https://www.verywell.com/how-to-build-a-childs-vocabulary-2765147" TargetMode="External"/><Relationship Id="rId5" Type="http://schemas.openxmlformats.org/officeDocument/2006/relationships/hyperlink" Target="https://www.verywell.com/how-to-plan-a-playdate-for-kids-2765057" TargetMode="External"/><Relationship Id="rId6" Type="http://schemas.openxmlformats.org/officeDocument/2006/relationships/hyperlink" Target="https://www.verywell.com/puzzles-for-kids-2765117" TargetMode="External"/><Relationship Id="rId7" Type="http://schemas.openxmlformats.org/officeDocument/2006/relationships/hyperlink" Target="https://www.verywell.com/top-preschool-games-2765105" TargetMode="External"/><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1" Type="http://schemas.openxmlformats.org/officeDocument/2006/relationships/hyperlink" Target="https://www.verywell.com/physical-activity-for-preschoolers-1257162" TargetMode="External"/><Relationship Id="rId12" Type="http://schemas.openxmlformats.org/officeDocument/2006/relationships/hyperlink" Target="https://www.verywell.com/constructive-play-290173" TargetMode="External"/><Relationship Id="rId13" Type="http://schemas.openxmlformats.org/officeDocument/2006/relationships/hyperlink" Target="https://www.verywell.com/what-are-cognitive-skills-620847" TargetMode="External"/><Relationship Id="rId1" Type="http://schemas.openxmlformats.org/officeDocument/2006/relationships/notesMaster" Target="../notesMasters/notesMaster1.xml"/><Relationship Id="rId2" Type="http://schemas.openxmlformats.org/officeDocument/2006/relationships/slide" Target="../slides/slide10.xml"/><Relationship Id="rId3" Type="http://schemas.openxmlformats.org/officeDocument/2006/relationships/hyperlink" Target="https://www.verywell.com/the-importance-of-dress-up-play-2765056" TargetMode="External"/><Relationship Id="rId4" Type="http://schemas.openxmlformats.org/officeDocument/2006/relationships/hyperlink" Target="https://www.verywell.com/toddler-speech-delay-289662" TargetMode="External"/><Relationship Id="rId5" Type="http://schemas.openxmlformats.org/officeDocument/2006/relationships/hyperlink" Target="https://www.verywell.com/role-playing-with-kids-1095027" TargetMode="External"/><Relationship Id="rId6" Type="http://schemas.openxmlformats.org/officeDocument/2006/relationships/hyperlink" Target="https://www.verywell.com/good-kids-sports-for-preschoolers-2764592" TargetMode="External"/><Relationship Id="rId7" Type="http://schemas.openxmlformats.org/officeDocument/2006/relationships/hyperlink" Target="https://www.verywell.com/gross-motor-skills-2764956" TargetMode="External"/><Relationship Id="rId8" Type="http://schemas.openxmlformats.org/officeDocument/2006/relationships/hyperlink" Target="https://www.verywell.com/what-are-fine-motor-skills-2162037" TargetMode="External"/><Relationship Id="rId9" Type="http://schemas.openxmlformats.org/officeDocument/2006/relationships/hyperlink" Target="https://www.verywell.com/fun-ball-games-for-preschoolers-2764569" TargetMode="External"/><Relationship Id="rId10" Type="http://schemas.openxmlformats.org/officeDocument/2006/relationships/hyperlink" Target="https://www.verywell.com/teach-child-bike-riding-1257163"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effectLst/>
                <a:latin typeface="+mn-lt"/>
                <a:ea typeface="+mn-ea"/>
                <a:cs typeface="+mn-cs"/>
              </a:rPr>
              <a:t>Tina Bruce</a:t>
            </a:r>
            <a:r>
              <a:rPr lang="en-GB" sz="1200" kern="1200" dirty="0" smtClean="0">
                <a:solidFill>
                  <a:schemeClr val="tx1"/>
                </a:solidFill>
                <a:effectLst/>
                <a:latin typeface="+mn-lt"/>
                <a:ea typeface="+mn-ea"/>
                <a:cs typeface="+mn-cs"/>
              </a:rPr>
              <a:t> is a leading figure in early childhood education and an expert on the principles of learning, she draws heavily on the work of the pioneers of child development work, Froebel, Steiner, </a:t>
            </a:r>
            <a:r>
              <a:rPr lang="en-GB" sz="1200" kern="1200" dirty="0" err="1" smtClean="0">
                <a:solidFill>
                  <a:schemeClr val="tx1"/>
                </a:solidFill>
                <a:effectLst/>
                <a:latin typeface="+mn-lt"/>
                <a:ea typeface="+mn-ea"/>
                <a:cs typeface="+mn-cs"/>
              </a:rPr>
              <a:t>Montesouri</a:t>
            </a:r>
            <a:r>
              <a:rPr lang="en-GB" sz="1200" kern="1200" dirty="0" smtClean="0">
                <a:solidFill>
                  <a:schemeClr val="tx1"/>
                </a:solidFill>
                <a:effectLst/>
                <a:latin typeface="+mn-lt"/>
                <a:ea typeface="+mn-ea"/>
                <a:cs typeface="+mn-cs"/>
              </a:rPr>
              <a:t>, Piaget, Bruner, </a:t>
            </a:r>
            <a:r>
              <a:rPr lang="en-GB" sz="1200" kern="1200" dirty="0" err="1" smtClean="0">
                <a:solidFill>
                  <a:schemeClr val="tx1"/>
                </a:solidFill>
                <a:effectLst/>
                <a:latin typeface="+mn-lt"/>
                <a:ea typeface="+mn-ea"/>
                <a:cs typeface="+mn-cs"/>
              </a:rPr>
              <a:t>Issacs</a:t>
            </a:r>
            <a:r>
              <a:rPr lang="en-GB" sz="1200" kern="1200" dirty="0" smtClean="0">
                <a:solidFill>
                  <a:schemeClr val="tx1"/>
                </a:solidFill>
                <a:effectLst/>
                <a:latin typeface="+mn-lt"/>
                <a:ea typeface="+mn-ea"/>
                <a:cs typeface="+mn-cs"/>
              </a:rPr>
              <a:t> through to more recent and current work by </a:t>
            </a:r>
            <a:r>
              <a:rPr lang="en-GB" sz="1200" kern="1200" dirty="0" err="1" smtClean="0">
                <a:solidFill>
                  <a:schemeClr val="tx1"/>
                </a:solidFill>
                <a:effectLst/>
                <a:latin typeface="+mn-lt"/>
                <a:ea typeface="+mn-ea"/>
                <a:cs typeface="+mn-cs"/>
              </a:rPr>
              <a:t>Vygotsky</a:t>
            </a:r>
            <a:r>
              <a:rPr lang="en-GB" sz="1200" kern="1200" dirty="0" smtClean="0">
                <a:solidFill>
                  <a:schemeClr val="tx1"/>
                </a:solidFill>
                <a:effectLst/>
                <a:latin typeface="+mn-lt"/>
                <a:ea typeface="+mn-ea"/>
                <a:cs typeface="+mn-cs"/>
              </a:rPr>
              <a:t>, Gardener, </a:t>
            </a:r>
            <a:r>
              <a:rPr lang="en-GB" sz="1200" kern="1200" dirty="0" err="1" smtClean="0">
                <a:solidFill>
                  <a:schemeClr val="tx1"/>
                </a:solidFill>
                <a:effectLst/>
                <a:latin typeface="+mn-lt"/>
                <a:ea typeface="+mn-ea"/>
                <a:cs typeface="+mn-cs"/>
              </a:rPr>
              <a:t>Nutbrown</a:t>
            </a:r>
            <a:r>
              <a:rPr lang="en-GB" sz="1200" kern="1200" dirty="0" smtClean="0">
                <a:solidFill>
                  <a:schemeClr val="tx1"/>
                </a:solidFill>
                <a:effectLst/>
                <a:latin typeface="+mn-lt"/>
                <a:ea typeface="+mn-ea"/>
                <a:cs typeface="+mn-cs"/>
              </a:rPr>
              <a:t> etc.</a:t>
            </a:r>
          </a:p>
          <a:p>
            <a:endParaRPr lang="en-US" dirty="0"/>
          </a:p>
        </p:txBody>
      </p:sp>
      <p:sp>
        <p:nvSpPr>
          <p:cNvPr id="4" name="Slide Number Placeholder 3"/>
          <p:cNvSpPr>
            <a:spLocks noGrp="1"/>
          </p:cNvSpPr>
          <p:nvPr>
            <p:ph type="sldNum" sz="quarter" idx="10"/>
          </p:nvPr>
        </p:nvSpPr>
        <p:spPr/>
        <p:txBody>
          <a:bodyPr/>
          <a:lstStyle/>
          <a:p>
            <a:fld id="{DD803A85-10B7-834B-BD1C-2EE5FFBF8EAA}" type="slidenum">
              <a:rPr lang="en-US" smtClean="0"/>
              <a:t>3</a:t>
            </a:fld>
            <a:endParaRPr lang="en-US"/>
          </a:p>
        </p:txBody>
      </p:sp>
    </p:spTree>
    <p:extLst>
      <p:ext uri="{BB962C8B-B14F-4D97-AF65-F5344CB8AC3E}">
        <p14:creationId xmlns:p14="http://schemas.microsoft.com/office/powerpoint/2010/main" val="3899889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sz="1200" b="1" kern="1200" dirty="0" smtClean="0">
                <a:solidFill>
                  <a:schemeClr val="tx1"/>
                </a:solidFill>
                <a:effectLst/>
                <a:latin typeface="+mn-lt"/>
                <a:ea typeface="+mn-ea"/>
                <a:cs typeface="+mn-cs"/>
              </a:rPr>
              <a:t>playing </a:t>
            </a:r>
            <a:endParaRPr lang="en-US" dirty="0" smtClean="0"/>
          </a:p>
          <a:p>
            <a:r>
              <a:rPr lang="en-US" sz="1200" kern="1200" dirty="0" smtClean="0">
                <a:solidFill>
                  <a:schemeClr val="tx1"/>
                </a:solidFill>
                <a:effectLst/>
                <a:latin typeface="+mn-lt"/>
                <a:ea typeface="+mn-ea"/>
                <a:cs typeface="+mn-cs"/>
              </a:rPr>
              <a:t>Playing – indoors and out, alone and with others, quietly or boisterously – allows children to find out about things, try out and </a:t>
            </a:r>
            <a:r>
              <a:rPr lang="en-US" sz="1200" kern="1200" dirty="0" err="1" smtClean="0">
                <a:solidFill>
                  <a:schemeClr val="tx1"/>
                </a:solidFill>
                <a:effectLst/>
                <a:latin typeface="+mn-lt"/>
                <a:ea typeface="+mn-ea"/>
                <a:cs typeface="+mn-cs"/>
              </a:rPr>
              <a:t>practise</a:t>
            </a:r>
            <a:r>
              <a:rPr lang="en-US" sz="1200" kern="1200" dirty="0" smtClean="0">
                <a:solidFill>
                  <a:schemeClr val="tx1"/>
                </a:solidFill>
                <a:effectLst/>
                <a:latin typeface="+mn-lt"/>
                <a:ea typeface="+mn-ea"/>
                <a:cs typeface="+mn-cs"/>
              </a:rPr>
              <a:t> ideas and skills, take risks, explore their feelings, learn from mistakes, be in control and think imaginatively. Playing is an important </a:t>
            </a:r>
            <a:r>
              <a:rPr lang="en-US" sz="1200" kern="1200" dirty="0" err="1" smtClean="0">
                <a:solidFill>
                  <a:schemeClr val="tx1"/>
                </a:solidFill>
                <a:effectLst/>
                <a:latin typeface="+mn-lt"/>
                <a:ea typeface="+mn-ea"/>
                <a:cs typeface="+mn-cs"/>
              </a:rPr>
              <a:t>centre</a:t>
            </a:r>
            <a:r>
              <a:rPr lang="en-US" sz="1200" kern="1200" dirty="0" smtClean="0">
                <a:solidFill>
                  <a:schemeClr val="tx1"/>
                </a:solidFill>
                <a:effectLst/>
                <a:latin typeface="+mn-lt"/>
                <a:ea typeface="+mn-ea"/>
                <a:cs typeface="+mn-cs"/>
              </a:rPr>
              <a:t> of learning for young children. </a:t>
            </a:r>
            <a:endParaRPr lang="en-US" dirty="0" smtClean="0"/>
          </a:p>
          <a:p>
            <a:r>
              <a:rPr lang="en-US" sz="1200" b="1" kern="1200" dirty="0" smtClean="0">
                <a:solidFill>
                  <a:schemeClr val="tx1"/>
                </a:solidFill>
                <a:effectLst/>
                <a:latin typeface="+mn-lt"/>
                <a:ea typeface="+mn-ea"/>
                <a:cs typeface="+mn-cs"/>
              </a:rPr>
              <a:t>being with other people </a:t>
            </a:r>
            <a:endParaRPr lang="en-US" dirty="0" smtClean="0"/>
          </a:p>
          <a:p>
            <a:r>
              <a:rPr lang="en-US" sz="1200" kern="1200" dirty="0" smtClean="0">
                <a:solidFill>
                  <a:schemeClr val="tx1"/>
                </a:solidFill>
                <a:effectLst/>
                <a:latin typeface="+mn-lt"/>
                <a:ea typeface="+mn-ea"/>
                <a:cs typeface="+mn-cs"/>
              </a:rPr>
              <a:t>As well as developing emotional security and social skills, being with other people – other children and adults – stimulates ideas and involvement that move learning forward. </a:t>
            </a:r>
            <a:endParaRPr lang="en-US" dirty="0" smtClean="0"/>
          </a:p>
          <a:p>
            <a:r>
              <a:rPr lang="en-US" sz="1200" b="1" kern="1200" dirty="0" smtClean="0">
                <a:solidFill>
                  <a:schemeClr val="tx1"/>
                </a:solidFill>
                <a:effectLst/>
                <a:latin typeface="+mn-lt"/>
                <a:ea typeface="+mn-ea"/>
                <a:cs typeface="+mn-cs"/>
              </a:rPr>
              <a:t>being active </a:t>
            </a:r>
            <a:endParaRPr lang="en-US" dirty="0" smtClean="0"/>
          </a:p>
          <a:p>
            <a:r>
              <a:rPr lang="en-US" sz="1200" kern="1200" dirty="0" smtClean="0">
                <a:solidFill>
                  <a:schemeClr val="tx1"/>
                </a:solidFill>
                <a:effectLst/>
                <a:latin typeface="+mn-lt"/>
                <a:ea typeface="+mn-ea"/>
                <a:cs typeface="+mn-cs"/>
              </a:rPr>
              <a:t>Young children need to move, and learn and remember things by taking experiences in through the senses as they move. Sitting still for too long can disrupt learning. </a:t>
            </a:r>
            <a:endParaRPr lang="en-US" dirty="0" smtClean="0"/>
          </a:p>
          <a:p>
            <a:r>
              <a:rPr lang="en-US" sz="1200" b="1" kern="1200" dirty="0" smtClean="0">
                <a:solidFill>
                  <a:schemeClr val="tx1"/>
                </a:solidFill>
                <a:effectLst/>
                <a:latin typeface="+mn-lt"/>
                <a:ea typeface="+mn-ea"/>
                <a:cs typeface="+mn-cs"/>
              </a:rPr>
              <a:t>exploring new things and experiences </a:t>
            </a:r>
            <a:endParaRPr lang="en-US" dirty="0" smtClean="0"/>
          </a:p>
          <a:p>
            <a:r>
              <a:rPr lang="en-US" sz="1200" kern="1200" dirty="0" smtClean="0">
                <a:solidFill>
                  <a:schemeClr val="tx1"/>
                </a:solidFill>
                <a:effectLst/>
                <a:latin typeface="+mn-lt"/>
                <a:ea typeface="+mn-ea"/>
                <a:cs typeface="+mn-cs"/>
              </a:rPr>
              <a:t>Children’s deep curiosity leads them to use all their senses to explore in real hands-on activities, and then put the information together in their own minds to form ideas and make sense of the world. </a:t>
            </a:r>
            <a:endParaRPr lang="en-US" dirty="0" smtClean="0"/>
          </a:p>
          <a:p>
            <a:r>
              <a:rPr lang="en-US" sz="1200" b="1" kern="1200" dirty="0" smtClean="0">
                <a:solidFill>
                  <a:schemeClr val="tx1"/>
                </a:solidFill>
                <a:effectLst/>
                <a:latin typeface="+mn-lt"/>
                <a:ea typeface="+mn-ea"/>
                <a:cs typeface="+mn-cs"/>
              </a:rPr>
              <a:t>talking to themselves </a:t>
            </a:r>
            <a:endParaRPr lang="en-US" dirty="0" smtClean="0"/>
          </a:p>
          <a:p>
            <a:r>
              <a:rPr lang="en-US" sz="1200" kern="1200" dirty="0" smtClean="0">
                <a:solidFill>
                  <a:schemeClr val="tx1"/>
                </a:solidFill>
                <a:effectLst/>
                <a:latin typeface="+mn-lt"/>
                <a:ea typeface="+mn-ea"/>
                <a:cs typeface="+mn-cs"/>
              </a:rPr>
              <a:t>In ‘self-speech’ children use out-loud thinking to clarify their thoughts, regulate their activities, take on imaginative roles and rehearse their skills. </a:t>
            </a:r>
            <a:endParaRPr lang="en-US" dirty="0" smtClean="0"/>
          </a:p>
          <a:p>
            <a:r>
              <a:rPr lang="en-US" sz="1200" b="1" kern="1200" dirty="0" smtClean="0">
                <a:solidFill>
                  <a:schemeClr val="tx1"/>
                </a:solidFill>
                <a:effectLst/>
                <a:latin typeface="+mn-lt"/>
                <a:ea typeface="+mn-ea"/>
                <a:cs typeface="+mn-cs"/>
              </a:rPr>
              <a:t>communicating about what they are doing with someone who responds to their ideas </a:t>
            </a:r>
            <a:endParaRPr lang="en-US" dirty="0" smtClean="0"/>
          </a:p>
          <a:p>
            <a:r>
              <a:rPr lang="en-US" sz="1200" kern="1200" dirty="0" smtClean="0">
                <a:solidFill>
                  <a:schemeClr val="tx1"/>
                </a:solidFill>
                <a:effectLst/>
                <a:latin typeface="+mn-lt"/>
                <a:ea typeface="+mn-ea"/>
                <a:cs typeface="+mn-cs"/>
              </a:rPr>
              <a:t>Even before they can talk in words, children are keen to share their ideas through sounds, gesture and body language. Talk helps children to understand what they experience. It is important that they have a chance to express their own ideas, as well as have conversations to hear other people’s ideas, extend their thinking, and use language about learning</a:t>
            </a:r>
            <a:r>
              <a:rPr lang="en-US" sz="1200" kern="1200" smtClean="0">
                <a:solidFill>
                  <a:schemeClr val="tx1"/>
                </a:solidFill>
                <a:effectLst/>
                <a:latin typeface="+mn-lt"/>
                <a:ea typeface="+mn-ea"/>
                <a:cs typeface="+mn-cs"/>
              </a:rPr>
              <a:t>. </a:t>
            </a:r>
            <a:endParaRPr lang="en-US" dirty="0" smtClean="0"/>
          </a:p>
        </p:txBody>
      </p:sp>
      <p:sp>
        <p:nvSpPr>
          <p:cNvPr id="4" name="Slide Number Placeholder 3"/>
          <p:cNvSpPr>
            <a:spLocks noGrp="1"/>
          </p:cNvSpPr>
          <p:nvPr>
            <p:ph type="sldNum" sz="quarter" idx="10"/>
          </p:nvPr>
        </p:nvSpPr>
        <p:spPr/>
        <p:txBody>
          <a:bodyPr/>
          <a:lstStyle/>
          <a:p>
            <a:fld id="{DD803A85-10B7-834B-BD1C-2EE5FFBF8EAA}" type="slidenum">
              <a:rPr lang="en-US" smtClean="0"/>
              <a:t>5</a:t>
            </a:fld>
            <a:endParaRPr lang="en-US"/>
          </a:p>
        </p:txBody>
      </p:sp>
    </p:spTree>
    <p:extLst>
      <p:ext uri="{BB962C8B-B14F-4D97-AF65-F5344CB8AC3E}">
        <p14:creationId xmlns:p14="http://schemas.microsoft.com/office/powerpoint/2010/main" val="1971305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representing ideas and experiences </a:t>
            </a:r>
            <a:endParaRPr lang="en-US" dirty="0" smtClean="0"/>
          </a:p>
          <a:p>
            <a:r>
              <a:rPr lang="en-US" sz="1200" kern="1200" dirty="0" smtClean="0">
                <a:solidFill>
                  <a:schemeClr val="tx1"/>
                </a:solidFill>
                <a:effectLst/>
                <a:latin typeface="+mn-lt"/>
                <a:ea typeface="+mn-ea"/>
                <a:cs typeface="+mn-cs"/>
              </a:rPr>
              <a:t>Children deepen their understanding as they recreate experiences or communicate their thinking in many different ways – in role-play or small world play, pictures, movements, models, and talk. </a:t>
            </a:r>
            <a:endParaRPr lang="en-US" dirty="0" smtClean="0"/>
          </a:p>
          <a:p>
            <a:r>
              <a:rPr lang="en-US" sz="1200" b="1" kern="1200" dirty="0" smtClean="0">
                <a:solidFill>
                  <a:schemeClr val="tx1"/>
                </a:solidFill>
                <a:effectLst/>
                <a:latin typeface="+mn-lt"/>
                <a:ea typeface="+mn-ea"/>
                <a:cs typeface="+mn-cs"/>
              </a:rPr>
              <a:t>meeting physical and mental challenges </a:t>
            </a:r>
            <a:endParaRPr lang="en-US" dirty="0" smtClean="0"/>
          </a:p>
          <a:p>
            <a:r>
              <a:rPr lang="en-US" sz="1200" kern="1200" dirty="0" smtClean="0">
                <a:solidFill>
                  <a:schemeClr val="tx1"/>
                </a:solidFill>
                <a:effectLst/>
                <a:latin typeface="+mn-lt"/>
                <a:ea typeface="+mn-ea"/>
                <a:cs typeface="+mn-cs"/>
              </a:rPr>
              <a:t>Working out what to do, trying hard, persevering with problems, finding out and thinking for themselves are opportunities for developing real understanding. These challenges may occur in play, or in real-life or planned activities. </a:t>
            </a:r>
            <a:endParaRPr lang="en-US" dirty="0" smtClean="0"/>
          </a:p>
          <a:p>
            <a:r>
              <a:rPr lang="en-US" sz="1200" b="1" kern="1200" dirty="0" smtClean="0">
                <a:solidFill>
                  <a:schemeClr val="tx1"/>
                </a:solidFill>
                <a:effectLst/>
                <a:latin typeface="+mn-lt"/>
                <a:ea typeface="+mn-ea"/>
                <a:cs typeface="+mn-cs"/>
              </a:rPr>
              <a:t>being shown how to do things </a:t>
            </a:r>
            <a:endParaRPr lang="en-US" dirty="0" smtClean="0"/>
          </a:p>
          <a:p>
            <a:r>
              <a:rPr lang="en-US" sz="1200" kern="1200" dirty="0" smtClean="0">
                <a:solidFill>
                  <a:schemeClr val="tx1"/>
                </a:solidFill>
                <a:effectLst/>
                <a:latin typeface="+mn-lt"/>
                <a:ea typeface="+mn-ea"/>
                <a:cs typeface="+mn-cs"/>
              </a:rPr>
              <a:t>Children learn skills by watching others or being shown how to do something. Adults or peers may directly instruct, model, guide or demonstrate. </a:t>
            </a:r>
            <a:endParaRPr lang="en-US" dirty="0" smtClean="0"/>
          </a:p>
          <a:p>
            <a:r>
              <a:rPr lang="en-US" sz="1200" b="1" kern="1200" dirty="0" err="1" smtClean="0">
                <a:solidFill>
                  <a:schemeClr val="tx1"/>
                </a:solidFill>
                <a:effectLst/>
                <a:latin typeface="+mn-lt"/>
                <a:ea typeface="+mn-ea"/>
                <a:cs typeface="+mn-cs"/>
              </a:rPr>
              <a:t>practising</a:t>
            </a:r>
            <a:r>
              <a:rPr lang="en-US" sz="1200" b="1" kern="1200" dirty="0" smtClean="0">
                <a:solidFill>
                  <a:schemeClr val="tx1"/>
                </a:solidFill>
                <a:effectLst/>
                <a:latin typeface="+mn-lt"/>
                <a:ea typeface="+mn-ea"/>
                <a:cs typeface="+mn-cs"/>
              </a:rPr>
              <a:t>, repeating, applying skills </a:t>
            </a:r>
            <a:endParaRPr lang="en-US" dirty="0" smtClean="0"/>
          </a:p>
          <a:p>
            <a:r>
              <a:rPr lang="en-US" sz="1200" kern="1200" dirty="0" smtClean="0">
                <a:solidFill>
                  <a:schemeClr val="tx1"/>
                </a:solidFill>
                <a:effectLst/>
                <a:latin typeface="+mn-lt"/>
                <a:ea typeface="+mn-ea"/>
                <a:cs typeface="+mn-cs"/>
              </a:rPr>
              <a:t>Rehearsing skills in similar tasks or new contexts helps children to build mastery, to enjoy their own expertise, and to consolidate what they can do. </a:t>
            </a:r>
            <a:endParaRPr lang="en-US" dirty="0" smtClean="0"/>
          </a:p>
          <a:p>
            <a:r>
              <a:rPr lang="en-US" sz="1200" b="1" kern="1200" dirty="0" smtClean="0">
                <a:solidFill>
                  <a:schemeClr val="tx1"/>
                </a:solidFill>
                <a:effectLst/>
                <a:latin typeface="+mn-lt"/>
                <a:ea typeface="+mn-ea"/>
                <a:cs typeface="+mn-cs"/>
              </a:rPr>
              <a:t>having fun </a:t>
            </a:r>
            <a:endParaRPr lang="en-US" dirty="0" smtClean="0"/>
          </a:p>
          <a:p>
            <a:r>
              <a:rPr lang="en-US" sz="1200" kern="1200" dirty="0" smtClean="0">
                <a:solidFill>
                  <a:schemeClr val="tx1"/>
                </a:solidFill>
                <a:effectLst/>
                <a:latin typeface="+mn-lt"/>
                <a:ea typeface="+mn-ea"/>
                <a:cs typeface="+mn-cs"/>
              </a:rPr>
              <a:t>There is no place for dull, repetitive activities. Laughter, fun, and enjoyment, sometimes being whimsical and nonsensical, are the best contexts for learning. Activities can be playful even when they are not actually play. </a:t>
            </a:r>
            <a:endParaRPr lang="en-US" dirty="0" smtClean="0"/>
          </a:p>
          <a:p>
            <a:endParaRPr lang="en-US" dirty="0"/>
          </a:p>
        </p:txBody>
      </p:sp>
      <p:sp>
        <p:nvSpPr>
          <p:cNvPr id="4" name="Slide Number Placeholder 3"/>
          <p:cNvSpPr>
            <a:spLocks noGrp="1"/>
          </p:cNvSpPr>
          <p:nvPr>
            <p:ph type="sldNum" sz="quarter" idx="10"/>
          </p:nvPr>
        </p:nvSpPr>
        <p:spPr/>
        <p:txBody>
          <a:bodyPr/>
          <a:lstStyle/>
          <a:p>
            <a:fld id="{DD803A85-10B7-834B-BD1C-2EE5FFBF8EAA}" type="slidenum">
              <a:rPr lang="en-US" smtClean="0"/>
              <a:t>6</a:t>
            </a:fld>
            <a:endParaRPr lang="en-US"/>
          </a:p>
        </p:txBody>
      </p:sp>
    </p:spTree>
    <p:extLst>
      <p:ext uri="{BB962C8B-B14F-4D97-AF65-F5344CB8AC3E}">
        <p14:creationId xmlns:p14="http://schemas.microsoft.com/office/powerpoint/2010/main" val="2314320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Unoccupied Play</a:t>
            </a:r>
          </a:p>
          <a:p>
            <a:r>
              <a:rPr lang="en-GB" sz="1200" kern="1200" dirty="0" smtClean="0">
                <a:solidFill>
                  <a:schemeClr val="tx1"/>
                </a:solidFill>
                <a:effectLst/>
                <a:latin typeface="+mn-lt"/>
                <a:ea typeface="+mn-ea"/>
                <a:cs typeface="+mn-cs"/>
              </a:rPr>
              <a:t>Unoccupied play refers to activity when a child actually isn't playing at all. He may be engaged in seemingly random movements, with no objective. Despite appearances, this is definitely play, and setting the stage for future play exploration.</a:t>
            </a:r>
          </a:p>
          <a:p>
            <a:r>
              <a:rPr lang="en-GB" sz="1200" kern="1200" dirty="0" smtClean="0">
                <a:solidFill>
                  <a:schemeClr val="tx1"/>
                </a:solidFill>
                <a:effectLst/>
                <a:latin typeface="+mn-lt"/>
                <a:ea typeface="+mn-ea"/>
                <a:cs typeface="+mn-cs"/>
              </a:rPr>
              <a:t>Solitary (Independent) Play</a:t>
            </a:r>
          </a:p>
          <a:p>
            <a:r>
              <a:rPr lang="en-GB" sz="1200" kern="1200" dirty="0" smtClean="0">
                <a:solidFill>
                  <a:schemeClr val="tx1"/>
                </a:solidFill>
                <a:effectLst/>
                <a:latin typeface="+mn-lt"/>
                <a:ea typeface="+mn-ea"/>
                <a:cs typeface="+mn-cs"/>
              </a:rPr>
              <a:t>Just what it sounds like – when your child plays alone. This type of play is important because it teaches a child how to keep himself entertained, eventually setting the path for being self-sufficient. Any child can play independently, but this type of play is the most common in younger children around ages two or three. At that age, they are still pretty </a:t>
            </a:r>
            <a:r>
              <a:rPr lang="en-GB" sz="1200" kern="1200" dirty="0" err="1" smtClean="0">
                <a:solidFill>
                  <a:schemeClr val="tx1"/>
                </a:solidFill>
                <a:effectLst/>
                <a:latin typeface="+mn-lt"/>
                <a:ea typeface="+mn-ea"/>
                <a:cs typeface="+mn-cs"/>
              </a:rPr>
              <a:t>self-centered</a:t>
            </a:r>
            <a:r>
              <a:rPr lang="en-GB" sz="1200" kern="1200" dirty="0" smtClean="0">
                <a:solidFill>
                  <a:schemeClr val="tx1"/>
                </a:solidFill>
                <a:effectLst/>
                <a:latin typeface="+mn-lt"/>
                <a:ea typeface="+mn-ea"/>
                <a:cs typeface="+mn-cs"/>
              </a:rPr>
              <a:t>, but lack of good communication skills. If a child is on the </a:t>
            </a:r>
            <a:r>
              <a:rPr lang="en-GB" sz="1200" u="none" strike="noStrike" kern="1200" dirty="0" smtClean="0">
                <a:solidFill>
                  <a:schemeClr val="tx1"/>
                </a:solidFill>
                <a:effectLst/>
                <a:latin typeface="+mn-lt"/>
                <a:ea typeface="+mn-ea"/>
                <a:cs typeface="+mn-cs"/>
                <a:hlinkClick r:id="rId3"/>
              </a:rPr>
              <a:t>shy side</a:t>
            </a:r>
            <a:r>
              <a:rPr lang="en-GB" sz="1200" kern="1200" dirty="0" smtClean="0">
                <a:solidFill>
                  <a:schemeClr val="tx1"/>
                </a:solidFill>
                <a:effectLst/>
                <a:latin typeface="+mn-lt"/>
                <a:ea typeface="+mn-ea"/>
                <a:cs typeface="+mn-cs"/>
              </a:rPr>
              <a:t> and doesn't know his playmates well, he may prefer this type of play.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Onlooker Play</a:t>
            </a:r>
          </a:p>
          <a:p>
            <a:r>
              <a:rPr lang="en-GB" sz="1200" kern="1200" dirty="0" smtClean="0">
                <a:solidFill>
                  <a:schemeClr val="tx1"/>
                </a:solidFill>
                <a:effectLst/>
                <a:latin typeface="+mn-lt"/>
                <a:ea typeface="+mn-ea"/>
                <a:cs typeface="+mn-cs"/>
              </a:rPr>
              <a:t>Onlooker play is when a child simply observes other children playing and doesn't partake in the action.</a:t>
            </a:r>
          </a:p>
          <a:p>
            <a:r>
              <a:rPr lang="en-GB" sz="1200" kern="1200" dirty="0" smtClean="0">
                <a:solidFill>
                  <a:schemeClr val="tx1"/>
                </a:solidFill>
                <a:effectLst/>
                <a:latin typeface="+mn-lt"/>
                <a:ea typeface="+mn-ea"/>
                <a:cs typeface="+mn-cs"/>
              </a:rPr>
              <a:t>It's common in younger children who are working on their </a:t>
            </a:r>
            <a:r>
              <a:rPr lang="en-GB" sz="1200" u="none" strike="noStrike" kern="1200" dirty="0" smtClean="0">
                <a:solidFill>
                  <a:schemeClr val="tx1"/>
                </a:solidFill>
                <a:effectLst/>
                <a:latin typeface="+mn-lt"/>
                <a:ea typeface="+mn-ea"/>
                <a:cs typeface="+mn-cs"/>
                <a:hlinkClick r:id="rId4"/>
              </a:rPr>
              <a:t>developing vocabulary</a:t>
            </a:r>
            <a:r>
              <a:rPr lang="en-GB" sz="1200" kern="1200" dirty="0" smtClean="0">
                <a:solidFill>
                  <a:schemeClr val="tx1"/>
                </a:solidFill>
                <a:effectLst/>
                <a:latin typeface="+mn-lt"/>
                <a:ea typeface="+mn-ea"/>
                <a:cs typeface="+mn-cs"/>
              </a:rPr>
              <a:t>. Don't worry if your little one is behaving this way. It could be that the child feels shy, needs to learn the rules or maybe is the youngest and wants just to take a step back for a while.</a:t>
            </a:r>
          </a:p>
          <a:p>
            <a:r>
              <a:rPr lang="en-GB" sz="1200" kern="1200" dirty="0" smtClean="0">
                <a:solidFill>
                  <a:schemeClr val="tx1"/>
                </a:solidFill>
                <a:effectLst/>
                <a:latin typeface="+mn-lt"/>
                <a:ea typeface="+mn-ea"/>
                <a:cs typeface="+mn-cs"/>
              </a:rPr>
              <a:t>Parallel Play</a:t>
            </a:r>
          </a:p>
          <a:p>
            <a:r>
              <a:rPr lang="en-GB" sz="1200" kern="1200" dirty="0" smtClean="0">
                <a:solidFill>
                  <a:schemeClr val="tx1"/>
                </a:solidFill>
                <a:effectLst/>
                <a:latin typeface="+mn-lt"/>
                <a:ea typeface="+mn-ea"/>
                <a:cs typeface="+mn-cs"/>
              </a:rPr>
              <a:t>Put two 3-year-olds in a room together and this is what you are likely to see: the two children having fun, playing side by side in their own little world.</a:t>
            </a:r>
          </a:p>
          <a:p>
            <a:r>
              <a:rPr lang="en-GB" sz="1200" kern="1200" dirty="0" smtClean="0">
                <a:solidFill>
                  <a:schemeClr val="tx1"/>
                </a:solidFill>
                <a:effectLst/>
                <a:latin typeface="+mn-lt"/>
                <a:ea typeface="+mn-ea"/>
                <a:cs typeface="+mn-cs"/>
              </a:rPr>
              <a:t>It doesn't mean that they don't like one another, they are just engaging in parallel play. Despite having little social contact with her playmate, children who parallel play actually learn quite a bit from one another like taking turns and other social niceties, because even though it appears they aren't paying attention to each other, they truly are and often mimic the other one's </a:t>
            </a:r>
            <a:r>
              <a:rPr lang="en-GB" sz="1200" kern="1200" dirty="0" err="1" smtClean="0">
                <a:solidFill>
                  <a:schemeClr val="tx1"/>
                </a:solidFill>
                <a:effectLst/>
                <a:latin typeface="+mn-lt"/>
                <a:ea typeface="+mn-ea"/>
                <a:cs typeface="+mn-cs"/>
              </a:rPr>
              <a:t>behavior</a:t>
            </a:r>
            <a:r>
              <a:rPr lang="en-GB" sz="1200" kern="1200" dirty="0" smtClean="0">
                <a:solidFill>
                  <a:schemeClr val="tx1"/>
                </a:solidFill>
                <a:effectLst/>
                <a:latin typeface="+mn-lt"/>
                <a:ea typeface="+mn-ea"/>
                <a:cs typeface="+mn-cs"/>
              </a:rPr>
              <a:t>. As such, this type of play is viewed as an important bridge to the later stages of play.</a:t>
            </a:r>
          </a:p>
          <a:p>
            <a:r>
              <a:rPr lang="en-GB" sz="1200" kern="1200" dirty="0" smtClean="0">
                <a:solidFill>
                  <a:schemeClr val="tx1"/>
                </a:solidFill>
                <a:effectLst/>
                <a:latin typeface="+mn-lt"/>
                <a:ea typeface="+mn-ea"/>
                <a:cs typeface="+mn-cs"/>
              </a:rPr>
              <a:t> </a:t>
            </a:r>
          </a:p>
          <a:p>
            <a:r>
              <a:rPr lang="en-GB" sz="1200" b="0" kern="1200" dirty="0" smtClean="0">
                <a:solidFill>
                  <a:schemeClr val="tx1"/>
                </a:solidFill>
                <a:effectLst/>
                <a:latin typeface="+mn-lt"/>
                <a:ea typeface="+mn-ea"/>
                <a:cs typeface="+mn-cs"/>
              </a:rPr>
              <a:t>Associative Play </a:t>
            </a:r>
            <a:endParaRPr lang="en-GB" sz="1200" b="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Slightly different from parallel play, associative play also features children playing separately from one another, but in this mode of play, they are involved with what the others are doing – think children building a city with blocks. As they build their individual buildings, they are talking to one another and engaging each other. This is an important stage of play because it helps little ones develop a whole host of skills – socialization (what should we build now?) and problem solving (how can we make this city bigger?), cooperation (if we work together we can make our city even better!) and language development (learning what to say to get their messages across to one another).</a:t>
            </a:r>
          </a:p>
          <a:p>
            <a:r>
              <a:rPr lang="en-GB" sz="1200" kern="1200" dirty="0" smtClean="0">
                <a:solidFill>
                  <a:schemeClr val="tx1"/>
                </a:solidFill>
                <a:effectLst/>
                <a:latin typeface="+mn-lt"/>
                <a:ea typeface="+mn-ea"/>
                <a:cs typeface="+mn-cs"/>
              </a:rPr>
              <a:t>Through associative play is how children begin to make real friendships.</a:t>
            </a:r>
          </a:p>
          <a:p>
            <a:r>
              <a:rPr lang="en-GB" sz="1200" b="0" kern="1200" dirty="0" smtClean="0">
                <a:solidFill>
                  <a:schemeClr val="tx1"/>
                </a:solidFill>
                <a:effectLst/>
                <a:latin typeface="+mn-lt"/>
                <a:ea typeface="+mn-ea"/>
                <a:cs typeface="+mn-cs"/>
              </a:rPr>
              <a:t>Cooperative Play</a:t>
            </a:r>
            <a:endParaRPr lang="en-GB" sz="1200" b="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Where all the stages come together and children truly start playing together. Common in older </a:t>
            </a:r>
            <a:r>
              <a:rPr lang="en-GB" sz="1200" kern="1200" dirty="0" err="1" smtClean="0">
                <a:solidFill>
                  <a:schemeClr val="tx1"/>
                </a:solidFill>
                <a:effectLst/>
                <a:latin typeface="+mn-lt"/>
                <a:ea typeface="+mn-ea"/>
                <a:cs typeface="+mn-cs"/>
              </a:rPr>
              <a:t>preschoolers</a:t>
            </a:r>
            <a:r>
              <a:rPr lang="en-GB" sz="1200" kern="1200" dirty="0" smtClean="0">
                <a:solidFill>
                  <a:schemeClr val="tx1"/>
                </a:solidFill>
                <a:effectLst/>
                <a:latin typeface="+mn-lt"/>
                <a:ea typeface="+mn-ea"/>
                <a:cs typeface="+mn-cs"/>
              </a:rPr>
              <a:t> (or in younger </a:t>
            </a:r>
            <a:r>
              <a:rPr lang="en-GB" sz="1200" kern="1200" dirty="0" err="1" smtClean="0">
                <a:solidFill>
                  <a:schemeClr val="tx1"/>
                </a:solidFill>
                <a:effectLst/>
                <a:latin typeface="+mn-lt"/>
                <a:ea typeface="+mn-ea"/>
                <a:cs typeface="+mn-cs"/>
              </a:rPr>
              <a:t>preschoolers</a:t>
            </a:r>
            <a:r>
              <a:rPr lang="en-GB" sz="1200" kern="1200" dirty="0" smtClean="0">
                <a:solidFill>
                  <a:schemeClr val="tx1"/>
                </a:solidFill>
                <a:effectLst/>
                <a:latin typeface="+mn-lt"/>
                <a:ea typeface="+mn-ea"/>
                <a:cs typeface="+mn-cs"/>
              </a:rPr>
              <a:t> who have older siblings or have been around a lot of children), cooperative play brings together all of </a:t>
            </a:r>
            <a:r>
              <a:rPr lang="en-GB" sz="1200" kern="1200" dirty="0" err="1" smtClean="0">
                <a:solidFill>
                  <a:schemeClr val="tx1"/>
                </a:solidFill>
                <a:effectLst/>
                <a:latin typeface="+mn-lt"/>
                <a:ea typeface="+mn-ea"/>
                <a:cs typeface="+mn-cs"/>
              </a:rPr>
              <a:t>the</a:t>
            </a:r>
            <a:r>
              <a:rPr lang="en-GB" sz="1200" u="none" strike="noStrike" kern="1200" dirty="0" err="1" smtClean="0">
                <a:solidFill>
                  <a:schemeClr val="tx1"/>
                </a:solidFill>
                <a:effectLst/>
                <a:latin typeface="+mn-lt"/>
                <a:ea typeface="+mn-ea"/>
                <a:cs typeface="+mn-cs"/>
                <a:hlinkClick r:id="rId5"/>
              </a:rPr>
              <a:t>social</a:t>
            </a:r>
            <a:r>
              <a:rPr lang="en-GB" sz="1200" u="none" strike="noStrike" kern="1200" dirty="0" smtClean="0">
                <a:solidFill>
                  <a:schemeClr val="tx1"/>
                </a:solidFill>
                <a:effectLst/>
                <a:latin typeface="+mn-lt"/>
                <a:ea typeface="+mn-ea"/>
                <a:cs typeface="+mn-cs"/>
                <a:hlinkClick r:id="rId5"/>
              </a:rPr>
              <a:t> skills</a:t>
            </a:r>
            <a:r>
              <a:rPr lang="en-GB" sz="1200" kern="1200" dirty="0" smtClean="0">
                <a:solidFill>
                  <a:schemeClr val="tx1"/>
                </a:solidFill>
                <a:effectLst/>
                <a:latin typeface="+mn-lt"/>
                <a:ea typeface="+mn-ea"/>
                <a:cs typeface="+mn-cs"/>
              </a:rPr>
              <a:t> your child has been working on and puts them into action. Whether they are building a </a:t>
            </a:r>
            <a:r>
              <a:rPr lang="en-GB" sz="1200" u="none" strike="noStrike" kern="1200" dirty="0" smtClean="0">
                <a:solidFill>
                  <a:schemeClr val="tx1"/>
                </a:solidFill>
                <a:effectLst/>
                <a:latin typeface="+mn-lt"/>
                <a:ea typeface="+mn-ea"/>
                <a:cs typeface="+mn-cs"/>
                <a:hlinkClick r:id="rId6"/>
              </a:rPr>
              <a:t>puzzle</a:t>
            </a:r>
            <a:r>
              <a:rPr lang="en-GB" sz="1200" kern="1200" dirty="0" smtClean="0">
                <a:solidFill>
                  <a:schemeClr val="tx1"/>
                </a:solidFill>
                <a:effectLst/>
                <a:latin typeface="+mn-lt"/>
                <a:ea typeface="+mn-ea"/>
                <a:cs typeface="+mn-cs"/>
              </a:rPr>
              <a:t> together, playing a </a:t>
            </a:r>
            <a:r>
              <a:rPr lang="en-GB" sz="1200" u="none" strike="noStrike" kern="1200" dirty="0" smtClean="0">
                <a:solidFill>
                  <a:schemeClr val="tx1"/>
                </a:solidFill>
                <a:effectLst/>
                <a:latin typeface="+mn-lt"/>
                <a:ea typeface="+mn-ea"/>
                <a:cs typeface="+mn-cs"/>
                <a:hlinkClick r:id="rId7"/>
              </a:rPr>
              <a:t>board game</a:t>
            </a:r>
            <a:r>
              <a:rPr lang="en-GB" sz="1200" kern="1200" dirty="0" smtClean="0">
                <a:solidFill>
                  <a:schemeClr val="tx1"/>
                </a:solidFill>
                <a:effectLst/>
                <a:latin typeface="+mn-lt"/>
                <a:ea typeface="+mn-ea"/>
                <a:cs typeface="+mn-cs"/>
              </a:rPr>
              <a:t> or an outdoor group game, cooperative play really sets the stage for future interactions as your child matures into an adult.</a:t>
            </a: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DD803A85-10B7-834B-BD1C-2EE5FFBF8EAA}" type="slidenum">
              <a:rPr lang="en-US" smtClean="0"/>
              <a:t>9</a:t>
            </a:fld>
            <a:endParaRPr lang="en-US"/>
          </a:p>
        </p:txBody>
      </p:sp>
    </p:spTree>
    <p:extLst>
      <p:ext uri="{BB962C8B-B14F-4D97-AF65-F5344CB8AC3E}">
        <p14:creationId xmlns:p14="http://schemas.microsoft.com/office/powerpoint/2010/main" val="1702498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Other Types of Play</a:t>
            </a:r>
          </a:p>
          <a:p>
            <a:r>
              <a:rPr lang="en-GB" sz="1200" kern="1200" dirty="0" smtClean="0">
                <a:solidFill>
                  <a:schemeClr val="tx1"/>
                </a:solidFill>
                <a:effectLst/>
                <a:latin typeface="+mn-lt"/>
                <a:ea typeface="+mn-ea"/>
                <a:cs typeface="+mn-cs"/>
              </a:rPr>
              <a:t>While these stages are important and necessary for a child's social development, there are other types of play that also contribute to a child's maturity. These types of play usually develop as a child begins to engage in cooperative play and include:</a:t>
            </a:r>
          </a:p>
          <a:p>
            <a:r>
              <a:rPr lang="en-GB" sz="1200" kern="1200" dirty="0" smtClean="0">
                <a:solidFill>
                  <a:schemeClr val="tx1"/>
                </a:solidFill>
                <a:effectLst/>
                <a:latin typeface="+mn-lt"/>
                <a:ea typeface="+mn-ea"/>
                <a:cs typeface="+mn-cs"/>
              </a:rPr>
              <a:t>Dramatic/Fantasy Play </a:t>
            </a:r>
          </a:p>
          <a:p>
            <a:r>
              <a:rPr lang="en-GB" sz="1200" kern="1200" dirty="0" smtClean="0">
                <a:solidFill>
                  <a:schemeClr val="tx1"/>
                </a:solidFill>
                <a:effectLst/>
                <a:latin typeface="+mn-lt"/>
                <a:ea typeface="+mn-ea"/>
                <a:cs typeface="+mn-cs"/>
              </a:rPr>
              <a:t>Got a kid who loves to play </a:t>
            </a:r>
            <a:r>
              <a:rPr lang="en-GB" sz="1200" u="none" strike="noStrike" kern="1200" dirty="0" smtClean="0">
                <a:solidFill>
                  <a:schemeClr val="tx1"/>
                </a:solidFill>
                <a:effectLst/>
                <a:latin typeface="+mn-lt"/>
                <a:ea typeface="+mn-ea"/>
                <a:cs typeface="+mn-cs"/>
                <a:hlinkClick r:id="rId3"/>
              </a:rPr>
              <a:t>dress up</a:t>
            </a:r>
            <a:r>
              <a:rPr lang="en-GB" sz="1200" kern="1200" dirty="0" smtClean="0">
                <a:solidFill>
                  <a:schemeClr val="tx1"/>
                </a:solidFill>
                <a:effectLst/>
                <a:latin typeface="+mn-lt"/>
                <a:ea typeface="+mn-ea"/>
                <a:cs typeface="+mn-cs"/>
              </a:rPr>
              <a:t>? How about "doctor" or "restaurant?" That's dramatic, or fantasy play. Through this type of play, not only does your child's imagination get a workout, but they learn how to take turns, cooperate, share and work on </a:t>
            </a:r>
            <a:r>
              <a:rPr lang="en-GB" sz="1200" u="none" strike="noStrike" kern="1200" dirty="0" smtClean="0">
                <a:solidFill>
                  <a:schemeClr val="tx1"/>
                </a:solidFill>
                <a:effectLst/>
                <a:latin typeface="+mn-lt"/>
                <a:ea typeface="+mn-ea"/>
                <a:cs typeface="+mn-cs"/>
                <a:hlinkClick r:id="rId4"/>
              </a:rPr>
              <a:t>language development</a:t>
            </a:r>
            <a:r>
              <a:rPr lang="en-GB" sz="1200" kern="1200" dirty="0" smtClean="0">
                <a:solidFill>
                  <a:schemeClr val="tx1"/>
                </a:solidFill>
                <a:effectLst/>
                <a:latin typeface="+mn-lt"/>
                <a:ea typeface="+mn-ea"/>
                <a:cs typeface="+mn-cs"/>
              </a:rPr>
              <a:t>. Through </a:t>
            </a:r>
            <a:r>
              <a:rPr lang="en-GB" sz="1200" u="none" strike="noStrike" kern="1200" dirty="0" smtClean="0">
                <a:solidFill>
                  <a:schemeClr val="tx1"/>
                </a:solidFill>
                <a:effectLst/>
                <a:latin typeface="+mn-lt"/>
                <a:ea typeface="+mn-ea"/>
                <a:cs typeface="+mn-cs"/>
                <a:hlinkClick r:id="rId5"/>
              </a:rPr>
              <a:t>role play</a:t>
            </a:r>
            <a:r>
              <a:rPr lang="en-GB" sz="1200" kern="1200" dirty="0" smtClean="0">
                <a:solidFill>
                  <a:schemeClr val="tx1"/>
                </a:solidFill>
                <a:effectLst/>
                <a:latin typeface="+mn-lt"/>
                <a:ea typeface="+mn-ea"/>
                <a:cs typeface="+mn-cs"/>
              </a:rPr>
              <a:t>, kids are also able to learn about functioning in the greater community.</a:t>
            </a:r>
          </a:p>
          <a:p>
            <a:r>
              <a:rPr lang="en-GB" sz="1200" kern="1200" dirty="0" smtClean="0">
                <a:solidFill>
                  <a:schemeClr val="tx1"/>
                </a:solidFill>
                <a:effectLst/>
                <a:latin typeface="+mn-lt"/>
                <a:ea typeface="+mn-ea"/>
                <a:cs typeface="+mn-cs"/>
              </a:rPr>
              <a:t>Competitive Play</a:t>
            </a:r>
          </a:p>
          <a:p>
            <a:r>
              <a:rPr lang="en-GB" sz="1200" kern="1200" dirty="0" smtClean="0">
                <a:solidFill>
                  <a:schemeClr val="tx1"/>
                </a:solidFill>
                <a:effectLst/>
                <a:latin typeface="+mn-lt"/>
                <a:ea typeface="+mn-ea"/>
                <a:cs typeface="+mn-cs"/>
              </a:rPr>
              <a:t>Whether she's beating her brother at Chutes and Ladders or playing on a local </a:t>
            </a:r>
            <a:r>
              <a:rPr lang="en-GB" sz="1200" u="none" strike="noStrike" kern="1200" dirty="0" smtClean="0">
                <a:solidFill>
                  <a:schemeClr val="tx1"/>
                </a:solidFill>
                <a:effectLst/>
                <a:latin typeface="+mn-lt"/>
                <a:ea typeface="+mn-ea"/>
                <a:cs typeface="+mn-cs"/>
                <a:hlinkClick r:id="rId6"/>
              </a:rPr>
              <a:t>soccer team</a:t>
            </a:r>
            <a:r>
              <a:rPr lang="en-GB" sz="1200" kern="1200" dirty="0" smtClean="0">
                <a:solidFill>
                  <a:schemeClr val="tx1"/>
                </a:solidFill>
                <a:effectLst/>
                <a:latin typeface="+mn-lt"/>
                <a:ea typeface="+mn-ea"/>
                <a:cs typeface="+mn-cs"/>
              </a:rPr>
              <a:t>, your child is engaging in competitive play. Rules and turn taking, and functioning as part of a team are the big lessons taken from this type of play. You may have to give your child guidance about dealing with both winning and losing.</a:t>
            </a:r>
          </a:p>
          <a:p>
            <a:r>
              <a:rPr lang="en-GB" sz="1200" kern="1200" dirty="0" smtClean="0">
                <a:solidFill>
                  <a:schemeClr val="tx1"/>
                </a:solidFill>
                <a:effectLst/>
                <a:latin typeface="+mn-lt"/>
                <a:ea typeface="+mn-ea"/>
                <a:cs typeface="+mn-cs"/>
              </a:rPr>
              <a:t>Physical Play </a:t>
            </a:r>
          </a:p>
          <a:p>
            <a:r>
              <a:rPr lang="en-GB" sz="1200" u="none" strike="noStrike" kern="1200" dirty="0" smtClean="0">
                <a:solidFill>
                  <a:schemeClr val="tx1"/>
                </a:solidFill>
                <a:effectLst/>
                <a:latin typeface="+mn-lt"/>
                <a:ea typeface="+mn-ea"/>
                <a:cs typeface="+mn-cs"/>
                <a:hlinkClick r:id="rId7"/>
              </a:rPr>
              <a:t>Gross</a:t>
            </a:r>
            <a:r>
              <a:rPr lang="en-GB" sz="1200" kern="1200" dirty="0" smtClean="0">
                <a:solidFill>
                  <a:schemeClr val="tx1"/>
                </a:solidFill>
                <a:effectLst/>
                <a:latin typeface="+mn-lt"/>
                <a:ea typeface="+mn-ea"/>
                <a:cs typeface="+mn-cs"/>
              </a:rPr>
              <a:t> and </a:t>
            </a:r>
            <a:r>
              <a:rPr lang="en-GB" sz="1200" u="none" strike="noStrike" kern="1200" dirty="0" smtClean="0">
                <a:solidFill>
                  <a:schemeClr val="tx1"/>
                </a:solidFill>
                <a:effectLst/>
                <a:latin typeface="+mn-lt"/>
                <a:ea typeface="+mn-ea"/>
                <a:cs typeface="+mn-cs"/>
                <a:hlinkClick r:id="rId8"/>
              </a:rPr>
              <a:t>fine motor skills</a:t>
            </a:r>
            <a:r>
              <a:rPr lang="en-GB" sz="1200" kern="1200" dirty="0" smtClean="0">
                <a:solidFill>
                  <a:schemeClr val="tx1"/>
                </a:solidFill>
                <a:effectLst/>
                <a:latin typeface="+mn-lt"/>
                <a:ea typeface="+mn-ea"/>
                <a:cs typeface="+mn-cs"/>
              </a:rPr>
              <a:t> really come into play here, whether your child </a:t>
            </a:r>
            <a:r>
              <a:rPr lang="en-GB" sz="1200" kern="1200" dirty="0" err="1" smtClean="0">
                <a:solidFill>
                  <a:schemeClr val="tx1"/>
                </a:solidFill>
                <a:effectLst/>
                <a:latin typeface="+mn-lt"/>
                <a:ea typeface="+mn-ea"/>
                <a:cs typeface="+mn-cs"/>
              </a:rPr>
              <a:t>is</a:t>
            </a:r>
            <a:r>
              <a:rPr lang="en-GB" sz="1200" u="none" strike="noStrike" kern="1200" dirty="0" err="1" smtClean="0">
                <a:solidFill>
                  <a:schemeClr val="tx1"/>
                </a:solidFill>
                <a:effectLst/>
                <a:latin typeface="+mn-lt"/>
                <a:ea typeface="+mn-ea"/>
                <a:cs typeface="+mn-cs"/>
                <a:hlinkClick r:id="rId9"/>
              </a:rPr>
              <a:t>throwing</a:t>
            </a:r>
            <a:r>
              <a:rPr lang="en-GB" sz="1200" u="none" strike="noStrike" kern="1200" dirty="0" smtClean="0">
                <a:solidFill>
                  <a:schemeClr val="tx1"/>
                </a:solidFill>
                <a:effectLst/>
                <a:latin typeface="+mn-lt"/>
                <a:ea typeface="+mn-ea"/>
                <a:cs typeface="+mn-cs"/>
                <a:hlinkClick r:id="rId9"/>
              </a:rPr>
              <a:t> a ball</a:t>
            </a:r>
            <a:r>
              <a:rPr lang="en-GB" sz="1200" kern="1200" dirty="0" smtClean="0">
                <a:solidFill>
                  <a:schemeClr val="tx1"/>
                </a:solidFill>
                <a:effectLst/>
                <a:latin typeface="+mn-lt"/>
                <a:ea typeface="+mn-ea"/>
                <a:cs typeface="+mn-cs"/>
              </a:rPr>
              <a:t> or </a:t>
            </a:r>
            <a:r>
              <a:rPr lang="en-GB" sz="1200" u="none" strike="noStrike" kern="1200" dirty="0" smtClean="0">
                <a:solidFill>
                  <a:schemeClr val="tx1"/>
                </a:solidFill>
                <a:effectLst/>
                <a:latin typeface="+mn-lt"/>
                <a:ea typeface="+mn-ea"/>
                <a:cs typeface="+mn-cs"/>
                <a:hlinkClick r:id="rId10"/>
              </a:rPr>
              <a:t>riding a bike</a:t>
            </a:r>
            <a:r>
              <a:rPr lang="en-GB" sz="1200" kern="1200" dirty="0" smtClean="0">
                <a:solidFill>
                  <a:schemeClr val="tx1"/>
                </a:solidFill>
                <a:effectLst/>
                <a:latin typeface="+mn-lt"/>
                <a:ea typeface="+mn-ea"/>
                <a:cs typeface="+mn-cs"/>
              </a:rPr>
              <a:t>. Physical play encourages kids to </a:t>
            </a:r>
            <a:r>
              <a:rPr lang="en-GB" sz="1200" u="none" strike="noStrike" kern="1200" dirty="0" smtClean="0">
                <a:solidFill>
                  <a:schemeClr val="tx1"/>
                </a:solidFill>
                <a:effectLst/>
                <a:latin typeface="+mn-lt"/>
                <a:ea typeface="+mn-ea"/>
                <a:cs typeface="+mn-cs"/>
                <a:hlinkClick r:id="rId11"/>
              </a:rPr>
              <a:t>be active</a:t>
            </a:r>
            <a:r>
              <a:rPr lang="en-GB"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 </a:t>
            </a:r>
          </a:p>
          <a:p>
            <a:r>
              <a:rPr lang="en-GB" sz="1200" b="0" kern="1200" dirty="0" smtClean="0">
                <a:solidFill>
                  <a:schemeClr val="tx1"/>
                </a:solidFill>
                <a:effectLst/>
                <a:latin typeface="+mn-lt"/>
                <a:ea typeface="+mn-ea"/>
                <a:cs typeface="+mn-cs"/>
              </a:rPr>
              <a:t>Constructive Play </a:t>
            </a:r>
            <a:endParaRPr lang="en-GB" sz="1200" b="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Forms of constructive play include building with blocks, making a road for </a:t>
            </a:r>
            <a:r>
              <a:rPr lang="en-GB" sz="1200" u="sng" kern="1200" dirty="0" smtClean="0">
                <a:solidFill>
                  <a:schemeClr val="tx1"/>
                </a:solidFill>
                <a:effectLst/>
                <a:latin typeface="+mn-lt"/>
                <a:ea typeface="+mn-ea"/>
                <a:cs typeface="+mn-cs"/>
                <a:hlinkClick r:id="rId12"/>
              </a:rPr>
              <a:t>toy cars</a:t>
            </a:r>
            <a:r>
              <a:rPr lang="en-GB" sz="1200" kern="1200" dirty="0" smtClean="0">
                <a:solidFill>
                  <a:schemeClr val="tx1"/>
                </a:solidFill>
                <a:effectLst/>
                <a:latin typeface="+mn-lt"/>
                <a:ea typeface="+mn-ea"/>
                <a:cs typeface="+mn-cs"/>
              </a:rPr>
              <a:t> or constructing a fort out of couch pillows. Constructive play teaches kids about manipulation, building and fitting things together. </a:t>
            </a:r>
            <a:r>
              <a:rPr lang="en-GB" sz="1200" u="sng" kern="1200" dirty="0" smtClean="0">
                <a:solidFill>
                  <a:schemeClr val="tx1"/>
                </a:solidFill>
                <a:effectLst/>
                <a:latin typeface="+mn-lt"/>
                <a:ea typeface="+mn-ea"/>
                <a:cs typeface="+mn-cs"/>
                <a:hlinkClick r:id="rId13"/>
              </a:rPr>
              <a:t>Cognitive skills</a:t>
            </a:r>
            <a:r>
              <a:rPr lang="en-GB" sz="1200" kern="1200" dirty="0" smtClean="0">
                <a:solidFill>
                  <a:schemeClr val="tx1"/>
                </a:solidFill>
                <a:effectLst/>
                <a:latin typeface="+mn-lt"/>
                <a:ea typeface="+mn-ea"/>
                <a:cs typeface="+mn-cs"/>
              </a:rPr>
              <a:t> are used to figure out how to make something work best, whether it is a block tower that won't stand up or a sand castle that keeps collapsing.</a:t>
            </a:r>
          </a:p>
          <a:p>
            <a:endParaRPr lang="en-US" dirty="0"/>
          </a:p>
        </p:txBody>
      </p:sp>
      <p:sp>
        <p:nvSpPr>
          <p:cNvPr id="4" name="Slide Number Placeholder 3"/>
          <p:cNvSpPr>
            <a:spLocks noGrp="1"/>
          </p:cNvSpPr>
          <p:nvPr>
            <p:ph type="sldNum" sz="quarter" idx="10"/>
          </p:nvPr>
        </p:nvSpPr>
        <p:spPr/>
        <p:txBody>
          <a:bodyPr/>
          <a:lstStyle/>
          <a:p>
            <a:fld id="{DD803A85-10B7-834B-BD1C-2EE5FFBF8EAA}" type="slidenum">
              <a:rPr lang="en-US" smtClean="0"/>
              <a:t>10</a:t>
            </a:fld>
            <a:endParaRPr lang="en-US"/>
          </a:p>
        </p:txBody>
      </p:sp>
    </p:spTree>
    <p:extLst>
      <p:ext uri="{BB962C8B-B14F-4D97-AF65-F5344CB8AC3E}">
        <p14:creationId xmlns:p14="http://schemas.microsoft.com/office/powerpoint/2010/main" val="25361831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At one end, too little adult support can limit learning. While play without adults can be rich and purposeful, at times it can become chaotic or repetitive activity which is ‘hands-on, brains-off’. At the other end of the scale, too much tightly directed activity deprives children of the opportunity to engage actively with learning. Effective Early Years practitioners will </a:t>
            </a:r>
            <a:r>
              <a:rPr lang="en-US" sz="1200" kern="1200" dirty="0" err="1" smtClean="0">
                <a:solidFill>
                  <a:schemeClr val="tx1"/>
                </a:solidFill>
                <a:effectLst/>
                <a:latin typeface="+mn-lt"/>
                <a:ea typeface="+mn-ea"/>
                <a:cs typeface="+mn-cs"/>
              </a:rPr>
              <a:t>organise</a:t>
            </a:r>
            <a:r>
              <a:rPr lang="en-US" sz="1200" kern="1200" dirty="0" smtClean="0">
                <a:solidFill>
                  <a:schemeClr val="tx1"/>
                </a:solidFill>
                <a:effectLst/>
                <a:latin typeface="+mn-lt"/>
                <a:ea typeface="+mn-ea"/>
                <a:cs typeface="+mn-cs"/>
              </a:rPr>
              <a:t> the time, space and activities in the daily routine to reflect the overall combination which best supports children’s well-being and learning. </a:t>
            </a:r>
            <a:endParaRPr lang="en-US" dirty="0" smtClean="0"/>
          </a:p>
          <a:p>
            <a:endParaRPr lang="en-US" dirty="0"/>
          </a:p>
        </p:txBody>
      </p:sp>
      <p:sp>
        <p:nvSpPr>
          <p:cNvPr id="4" name="Slide Number Placeholder 3"/>
          <p:cNvSpPr>
            <a:spLocks noGrp="1"/>
          </p:cNvSpPr>
          <p:nvPr>
            <p:ph type="sldNum" sz="quarter" idx="10"/>
          </p:nvPr>
        </p:nvSpPr>
        <p:spPr/>
        <p:txBody>
          <a:bodyPr/>
          <a:lstStyle/>
          <a:p>
            <a:fld id="{DD803A85-10B7-834B-BD1C-2EE5FFBF8EAA}" type="slidenum">
              <a:rPr lang="en-US" smtClean="0"/>
              <a:t>12</a:t>
            </a:fld>
            <a:endParaRPr lang="en-US"/>
          </a:p>
        </p:txBody>
      </p:sp>
    </p:spTree>
    <p:extLst>
      <p:ext uri="{BB962C8B-B14F-4D97-AF65-F5344CB8AC3E}">
        <p14:creationId xmlns:p14="http://schemas.microsoft.com/office/powerpoint/2010/main" val="739874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5-10 minutes</a:t>
            </a:r>
            <a:endParaRPr lang="en-US" dirty="0"/>
          </a:p>
        </p:txBody>
      </p:sp>
      <p:sp>
        <p:nvSpPr>
          <p:cNvPr id="4" name="Slide Number Placeholder 3"/>
          <p:cNvSpPr>
            <a:spLocks noGrp="1"/>
          </p:cNvSpPr>
          <p:nvPr>
            <p:ph type="sldNum" sz="quarter" idx="10"/>
          </p:nvPr>
        </p:nvSpPr>
        <p:spPr/>
        <p:txBody>
          <a:bodyPr/>
          <a:lstStyle/>
          <a:p>
            <a:fld id="{DD803A85-10B7-834B-BD1C-2EE5FFBF8EAA}" type="slidenum">
              <a:rPr lang="en-US" smtClean="0"/>
              <a:t>14</a:t>
            </a:fld>
            <a:endParaRPr lang="en-US"/>
          </a:p>
        </p:txBody>
      </p:sp>
    </p:spTree>
    <p:extLst>
      <p:ext uri="{BB962C8B-B14F-4D97-AF65-F5344CB8AC3E}">
        <p14:creationId xmlns:p14="http://schemas.microsoft.com/office/powerpoint/2010/main" val="214841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e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3124200"/>
            <a:ext cx="6477000" cy="1914144"/>
          </a:xfrm>
        </p:spPr>
        <p:txBody>
          <a:bodyPr vert="horz" lIns="45720" tIns="0" rIns="45720" bIns="0" rtlCol="0" anchor="b" anchorCtr="0">
            <a:noAutofit/>
          </a:bodyPr>
          <a:lstStyle>
            <a:lvl1pPr algn="l" defTabSz="914400" rtl="0" eaLnBrk="1" latinLnBrk="0" hangingPunct="1">
              <a:lnSpc>
                <a:spcPts val="5000"/>
              </a:lnSpc>
              <a:spcBef>
                <a:spcPct val="0"/>
              </a:spcBef>
              <a:buNone/>
              <a:defRPr sz="4600" kern="1200">
                <a:solidFill>
                  <a:schemeClr val="tx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2209800" y="5056632"/>
            <a:ext cx="6477000" cy="1174088"/>
          </a:xfrm>
        </p:spPr>
        <p:txBody>
          <a:bodyPr vert="horz" lIns="91440" tIns="0" rIns="45720" bIns="0" rtlCol="0">
            <a:normAutofit/>
          </a:bodyPr>
          <a:lstStyle>
            <a:lvl1pPr marL="0" indent="0" algn="l" defTabSz="914400" rtl="0" eaLnBrk="1" latinLnBrk="0" hangingPunct="1">
              <a:lnSpc>
                <a:spcPts val="2600"/>
              </a:lnSpc>
              <a:spcBef>
                <a:spcPts val="0"/>
              </a:spcBef>
              <a:buSzPct val="90000"/>
              <a:buFontTx/>
              <a:buNone/>
              <a:defRPr sz="2200" kern="1200">
                <a:solidFill>
                  <a:schemeClr val="tx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a:xfrm>
            <a:off x="457200" y="6300216"/>
            <a:ext cx="19842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fld id="{712440BE-1E16-FF43-94B2-0F41F1FE90C8}" type="datetimeFigureOut">
              <a:rPr lang="en-US" smtClean="0"/>
              <a:t>19/01/2017</a:t>
            </a:fld>
            <a:endParaRPr lang="en-US"/>
          </a:p>
        </p:txBody>
      </p:sp>
      <p:sp>
        <p:nvSpPr>
          <p:cNvPr id="5" name="Footer Placeholder 4"/>
          <p:cNvSpPr>
            <a:spLocks noGrp="1"/>
          </p:cNvSpPr>
          <p:nvPr>
            <p:ph type="ftr" sz="quarter" idx="11"/>
          </p:nvPr>
        </p:nvSpPr>
        <p:spPr>
          <a:xfrm>
            <a:off x="3959352" y="6300216"/>
            <a:ext cx="38130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endParaRPr lang="en-US"/>
          </a:p>
        </p:txBody>
      </p:sp>
      <p:sp>
        <p:nvSpPr>
          <p:cNvPr id="6" name="Slide Number Placeholder 5"/>
          <p:cNvSpPr>
            <a:spLocks noGrp="1"/>
          </p:cNvSpPr>
          <p:nvPr>
            <p:ph type="sldNum" sz="quarter" idx="12"/>
          </p:nvPr>
        </p:nvSpPr>
        <p:spPr>
          <a:xfrm>
            <a:off x="8275320" y="6300216"/>
            <a:ext cx="685800" cy="274320"/>
          </a:xfrm>
        </p:spPr>
        <p:txBody>
          <a:bodyPr vert="horz" lIns="91440" tIns="45720" rIns="91440" bIns="45720" rtlCol="0" anchor="ctr"/>
          <a:lstStyle>
            <a:lvl1pPr marL="0" algn="r" defTabSz="914400" rtl="0" eaLnBrk="1" latinLnBrk="0" hangingPunct="1">
              <a:defRPr sz="1100" kern="1200">
                <a:solidFill>
                  <a:schemeClr val="tx1"/>
                </a:solidFill>
                <a:latin typeface="Rockwell" pitchFamily="18" charset="0"/>
                <a:ea typeface="+mn-ea"/>
                <a:cs typeface="+mn-cs"/>
              </a:defRPr>
            </a:lvl1p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712440BE-1E16-FF43-94B2-0F41F1FE90C8}" type="datetimeFigureOut">
              <a:rPr lang="en-US" smtClean="0"/>
              <a:t>19/01/2017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Watermark">
    <p:bg>
      <p:bgRef idx="1003">
        <a:schemeClr val="bg2"/>
      </p:bgRef>
    </p:bg>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1122215" y="3200400"/>
            <a:ext cx="8021782" cy="2209800"/>
          </a:xfrm>
        </p:spPr>
        <p:txBody>
          <a:bodyPr wrap="none" lIns="0" tIns="0" rIns="0" bIns="0" anchor="ctr" anchorCtr="0">
            <a:noAutofit/>
          </a:bodyPr>
          <a:lstStyle>
            <a:lvl1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GB" smtClean="0"/>
              <a:t>Click to edit Master text styles</a:t>
            </a:r>
          </a:p>
        </p:txBody>
      </p:sp>
      <p:sp>
        <p:nvSpPr>
          <p:cNvPr id="2" name="Title 1"/>
          <p:cNvSpPr>
            <a:spLocks noGrp="1"/>
          </p:cNvSpPr>
          <p:nvPr>
            <p:ph type="ctrTitle"/>
          </p:nvPr>
        </p:nvSpPr>
        <p:spPr>
          <a:xfrm>
            <a:off x="3960813" y="3833095"/>
            <a:ext cx="4724400" cy="1209964"/>
          </a:xfrm>
        </p:spPr>
        <p:txBody>
          <a:bodyPr lIns="45720" tIns="0" rIns="45720" bIns="0" anchor="b" anchorCtr="0">
            <a:noAutofit/>
          </a:bodyPr>
          <a:lstStyle>
            <a:lvl1pPr algn="l">
              <a:lnSpc>
                <a:spcPts val="5000"/>
              </a:lnSpc>
              <a:defRPr sz="4600"/>
            </a:lvl1pPr>
          </a:lstStyle>
          <a:p>
            <a:r>
              <a:rPr lang="en-GB" smtClean="0"/>
              <a:t>Click to edit Master title style</a:t>
            </a:r>
            <a:endParaRPr dirty="0"/>
          </a:p>
        </p:txBody>
      </p:sp>
      <p:sp>
        <p:nvSpPr>
          <p:cNvPr id="3" name="Subtitle 2"/>
          <p:cNvSpPr>
            <a:spLocks noGrp="1"/>
          </p:cNvSpPr>
          <p:nvPr>
            <p:ph type="subTitle" idx="1"/>
          </p:nvPr>
        </p:nvSpPr>
        <p:spPr>
          <a:xfrm>
            <a:off x="3960813" y="5056909"/>
            <a:ext cx="4724400" cy="1156586"/>
          </a:xfrm>
        </p:spPr>
        <p:txBody>
          <a:bodyPr lIns="91440" tIns="0" rIns="45720" bIns="0">
            <a:normAutofit/>
          </a:bodyPr>
          <a:lstStyle>
            <a:lvl1pPr marL="0" indent="0" algn="l">
              <a:lnSpc>
                <a:spcPts val="2600"/>
              </a:lnSpc>
              <a:spcBef>
                <a:spcPct val="0"/>
              </a:spcBef>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a:off x="457200" y="6298744"/>
            <a:ext cx="1981200" cy="273050"/>
          </a:xfrm>
        </p:spPr>
        <p:txBody>
          <a:bodyPr/>
          <a:lstStyle>
            <a:lvl1pPr algn="l">
              <a:defRPr sz="1100">
                <a:latin typeface="Rockwell" pitchFamily="18" charset="0"/>
              </a:defRPr>
            </a:lvl1pPr>
          </a:lstStyle>
          <a:p>
            <a:fld id="{712440BE-1E16-FF43-94B2-0F41F1FE90C8}" type="datetimeFigureOut">
              <a:rPr lang="en-US" smtClean="0"/>
              <a:t>19/01/2017</a:t>
            </a:fld>
            <a:endParaRPr lang="en-US"/>
          </a:p>
        </p:txBody>
      </p:sp>
      <p:sp>
        <p:nvSpPr>
          <p:cNvPr id="5" name="Footer Placeholder 4"/>
          <p:cNvSpPr>
            <a:spLocks noGrp="1"/>
          </p:cNvSpPr>
          <p:nvPr>
            <p:ph type="ftr" sz="quarter" idx="11"/>
          </p:nvPr>
        </p:nvSpPr>
        <p:spPr>
          <a:xfrm>
            <a:off x="3962400" y="6298744"/>
            <a:ext cx="3810000" cy="273050"/>
          </a:xfrm>
        </p:spPr>
        <p:txBody>
          <a:bodyPr/>
          <a:lstStyle>
            <a:lvl1pPr algn="l">
              <a:defRPr/>
            </a:lvl1pPr>
          </a:lstStyle>
          <a:p>
            <a:endParaRPr lang="en-US"/>
          </a:p>
        </p:txBody>
      </p:sp>
      <p:sp>
        <p:nvSpPr>
          <p:cNvPr id="6" name="Slide Number Placeholder 5"/>
          <p:cNvSpPr>
            <a:spLocks noGrp="1"/>
          </p:cNvSpPr>
          <p:nvPr>
            <p:ph type="sldNum" sz="quarter" idx="12"/>
          </p:nvPr>
        </p:nvSpPr>
        <p:spPr>
          <a:xfrm>
            <a:off x="8264856" y="6312392"/>
            <a:ext cx="685800" cy="265089"/>
          </a:xfrm>
        </p:spPr>
        <p:txBody>
          <a:bodyPr/>
          <a:lstStyle>
            <a:lvl1pPr>
              <a:defRPr sz="1100">
                <a:solidFill>
                  <a:schemeClr val="tx1"/>
                </a:solidFill>
                <a:latin typeface="Rockwell" pitchFamily="18" charset="0"/>
              </a:defRPr>
            </a:lvl1pPr>
          </a:lstStyle>
          <a:p>
            <a:fld id="{8CF59790-5BB4-7A4C-AAE1-125E38C7E7F1}"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0"/>
            <a:ext cx="7772400" cy="1362075"/>
          </a:xfrm>
        </p:spPr>
        <p:txBody>
          <a:bodyPr vert="horz" lIns="45720" tIns="0" rIns="45720" bIns="0" rtlCol="0" anchor="b" anchorCtr="0">
            <a:noAutofit/>
          </a:bodyPr>
          <a:lstStyle>
            <a:lvl1pPr algn="l" defTabSz="914400" rtl="0" eaLnBrk="1" latinLnBrk="0" hangingPunct="1">
              <a:lnSpc>
                <a:spcPts val="5000"/>
              </a:lnSpc>
              <a:spcBef>
                <a:spcPct val="0"/>
              </a:spcBef>
              <a:buNone/>
              <a:defRPr sz="4600" b="1" kern="1200" cap="none" baseline="0">
                <a:solidFill>
                  <a:schemeClr val="tx1"/>
                </a:solidFill>
                <a:latin typeface="+mj-lt"/>
                <a:ea typeface="+mj-ea"/>
                <a:cs typeface="+mj-cs"/>
              </a:defRPr>
            </a:lvl1pPr>
          </a:lstStyle>
          <a:p>
            <a:r>
              <a:rPr lang="en-GB" smtClean="0"/>
              <a:t>Click to edit Master title style</a:t>
            </a:r>
            <a:endParaRPr/>
          </a:p>
        </p:txBody>
      </p:sp>
      <p:sp>
        <p:nvSpPr>
          <p:cNvPr id="3" name="Text Placeholder 2"/>
          <p:cNvSpPr>
            <a:spLocks noGrp="1"/>
          </p:cNvSpPr>
          <p:nvPr>
            <p:ph type="body" idx="1"/>
          </p:nvPr>
        </p:nvSpPr>
        <p:spPr>
          <a:xfrm>
            <a:off x="457200" y="3557016"/>
            <a:ext cx="7772400" cy="987552"/>
          </a:xfrm>
        </p:spPr>
        <p:txBody>
          <a:bodyPr vert="horz" lIns="91440" tIns="0" rIns="45720" bIns="0" rtlCol="0" anchor="t" anchorCtr="0">
            <a:normAutofit/>
          </a:bodyPr>
          <a:lstStyle>
            <a:lvl1pPr marL="0" indent="0">
              <a:spcBef>
                <a:spcPts val="0"/>
              </a:spcBef>
              <a:buNone/>
              <a:defRPr sz="2200" kern="1200">
                <a:solidFill>
                  <a:schemeClr val="tx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2000"/>
              </a:spcBef>
              <a:buSzPct val="90000"/>
              <a:buFontTx/>
              <a:buNone/>
            </a:pPr>
            <a:r>
              <a:rPr lang="en-GB" smtClean="0"/>
              <a:t>Click to edit Master text styles</a:t>
            </a:r>
          </a:p>
        </p:txBody>
      </p:sp>
      <p:sp>
        <p:nvSpPr>
          <p:cNvPr id="4" name="Date Placeholder 3"/>
          <p:cNvSpPr>
            <a:spLocks noGrp="1"/>
          </p:cNvSpPr>
          <p:nvPr>
            <p:ph type="dt" sz="half" idx="10"/>
          </p:nvPr>
        </p:nvSpPr>
        <p:spPr/>
        <p:txBody>
          <a:bodyPr/>
          <a:lstStyle/>
          <a:p>
            <a:fld id="{712440BE-1E16-FF43-94B2-0F41F1FE90C8}" type="datetimeFigureOut">
              <a:rPr lang="en-US" smtClean="0"/>
              <a:t>19/01/2017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9790-5BB4-7A4C-AAE1-125E38C7E7F1}"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with Watermark">
    <p:bg>
      <p:bgRef idx="1002">
        <a:schemeClr val="bg2"/>
      </p:bgRef>
    </p:bg>
    <p:spTree>
      <p:nvGrpSpPr>
        <p:cNvPr id="1" name=""/>
        <p:cNvGrpSpPr/>
        <p:nvPr/>
      </p:nvGrpSpPr>
      <p:grpSpPr>
        <a:xfrm>
          <a:off x="0" y="0"/>
          <a:ext cx="0" cy="0"/>
          <a:chOff x="0" y="0"/>
          <a:chExt cx="0" cy="0"/>
        </a:xfrm>
      </p:grpSpPr>
      <p:sp>
        <p:nvSpPr>
          <p:cNvPr id="7" name="Text Placeholder 7"/>
          <p:cNvSpPr>
            <a:spLocks noGrp="1"/>
          </p:cNvSpPr>
          <p:nvPr>
            <p:ph type="body" sz="quarter" idx="13"/>
          </p:nvPr>
        </p:nvSpPr>
        <p:spPr>
          <a:xfrm>
            <a:off x="712693" y="1689847"/>
            <a:ext cx="8431303" cy="2209800"/>
          </a:xfrm>
        </p:spPr>
        <p:txBody>
          <a:bodyPr wrap="none" lIns="0" tIns="0" rIns="0" bIns="0" anchor="ctr" anchorCtr="0">
            <a:noAutofit/>
          </a:bodyPr>
          <a:lstStyle>
            <a:lvl1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GB" smtClean="0"/>
              <a:t>Click to edit Master text styles</a:t>
            </a:r>
          </a:p>
        </p:txBody>
      </p:sp>
      <p:sp>
        <p:nvSpPr>
          <p:cNvPr id="2" name="Title 1"/>
          <p:cNvSpPr>
            <a:spLocks noGrp="1"/>
          </p:cNvSpPr>
          <p:nvPr>
            <p:ph type="title"/>
          </p:nvPr>
        </p:nvSpPr>
        <p:spPr>
          <a:xfrm>
            <a:off x="457201" y="2196353"/>
            <a:ext cx="5334000" cy="1362075"/>
          </a:xfrm>
        </p:spPr>
        <p:txBody>
          <a:bodyPr lIns="45720" tIns="0" rIns="45720" bIns="0" anchor="b" anchorCtr="0"/>
          <a:lstStyle>
            <a:lvl1pPr algn="l">
              <a:lnSpc>
                <a:spcPts val="5000"/>
              </a:lnSpc>
              <a:defRPr sz="4600" b="1" cap="none" baseline="0"/>
            </a:lvl1pPr>
          </a:lstStyle>
          <a:p>
            <a:r>
              <a:rPr lang="en-GB" smtClean="0"/>
              <a:t>Click to edit Master title style</a:t>
            </a:r>
            <a:endParaRPr/>
          </a:p>
        </p:txBody>
      </p:sp>
      <p:sp>
        <p:nvSpPr>
          <p:cNvPr id="3" name="Text Placeholder 2"/>
          <p:cNvSpPr>
            <a:spLocks noGrp="1"/>
          </p:cNvSpPr>
          <p:nvPr>
            <p:ph type="body" idx="1"/>
          </p:nvPr>
        </p:nvSpPr>
        <p:spPr>
          <a:xfrm>
            <a:off x="457200" y="3560618"/>
            <a:ext cx="5334000" cy="983087"/>
          </a:xfrm>
        </p:spPr>
        <p:txBody>
          <a:bodyPr tIns="0" rIns="45720" bIns="0" anchor="t" anchorCtr="0"/>
          <a:lstStyle>
            <a:lvl1pPr marL="0" indent="0">
              <a:spcBef>
                <a:spcPct val="0"/>
              </a:spcBef>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712440BE-1E16-FF43-94B2-0F41F1FE90C8}" type="datetimeFigureOut">
              <a:rPr lang="en-US" smtClean="0"/>
              <a:t>19/01/2017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9790-5BB4-7A4C-AAE1-125E38C7E7F1}"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with Pictur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52775" y="4069804"/>
            <a:ext cx="5538788" cy="1162050"/>
          </a:xfrm>
        </p:spPr>
        <p:txBody>
          <a:bodyPr tIns="0" bIns="0" anchor="b"/>
          <a:lstStyle>
            <a:lvl1pPr algn="l">
              <a:lnSpc>
                <a:spcPts val="4600"/>
              </a:lnSpc>
              <a:defRPr sz="4600" b="1"/>
            </a:lvl1pPr>
          </a:lstStyle>
          <a:p>
            <a:r>
              <a:rPr lang="en-GB" smtClean="0"/>
              <a:t>Click to edit Master title style</a:t>
            </a:r>
            <a:endParaRPr/>
          </a:p>
        </p:txBody>
      </p:sp>
      <p:grpSp>
        <p:nvGrpSpPr>
          <p:cNvPr id="3" name="Group 8"/>
          <p:cNvGrpSpPr/>
          <p:nvPr/>
        </p:nvGrpSpPr>
        <p:grpSpPr>
          <a:xfrm rot="21240000">
            <a:off x="654352" y="445180"/>
            <a:ext cx="5416247" cy="3630168"/>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5"/>
          </p:nvPr>
        </p:nvSpPr>
        <p:spPr>
          <a:xfrm rot="21240000">
            <a:off x="857677" y="632632"/>
            <a:ext cx="5009597" cy="3255264"/>
          </a:xfrm>
          <a:solidFill>
            <a:schemeClr val="bg1">
              <a:lumMod val="85000"/>
            </a:schemeClr>
          </a:solidFill>
        </p:spPr>
        <p:txBody>
          <a:bodyPr/>
          <a:lstStyle>
            <a:lvl1pPr>
              <a:buNone/>
              <a:defRPr/>
            </a:lvl1pPr>
          </a:lstStyle>
          <a:p>
            <a:r>
              <a:rPr lang="en-GB" smtClean="0"/>
              <a:t>Drag picture to placeholder or click icon to add</a:t>
            </a:r>
            <a:endParaRPr/>
          </a:p>
        </p:txBody>
      </p:sp>
      <p:sp>
        <p:nvSpPr>
          <p:cNvPr id="4" name="Text Placeholder 3"/>
          <p:cNvSpPr>
            <a:spLocks noGrp="1"/>
          </p:cNvSpPr>
          <p:nvPr>
            <p:ph type="body" sz="half" idx="2"/>
          </p:nvPr>
        </p:nvSpPr>
        <p:spPr>
          <a:xfrm>
            <a:off x="3158117" y="5230906"/>
            <a:ext cx="5532958" cy="865093"/>
          </a:xfrm>
        </p:spPr>
        <p:txBody>
          <a:bodyPr/>
          <a:lstStyle>
            <a:lvl1pPr marL="0" indent="0">
              <a:spcBef>
                <a:spcPct val="0"/>
              </a:spcBef>
              <a:buNone/>
              <a:defRPr sz="2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6482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971326"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897367" y="2174875"/>
            <a:ext cx="3566160" cy="3616325"/>
          </a:xfrm>
        </p:spPr>
        <p:txBody>
          <a:bodyPr/>
          <a:lstStyle>
            <a:lvl1pPr>
              <a:defRPr sz="2200"/>
            </a:lvl1pPr>
            <a:lvl2pPr>
              <a:defRPr sz="2000"/>
            </a:lvl2pPr>
            <a:lvl3pPr>
              <a:defRPr sz="1800"/>
            </a:lvl3pPr>
            <a:lvl4pPr>
              <a:defRPr sz="1600"/>
            </a:lvl4pPr>
            <a:lvl5pPr>
              <a:defRPr sz="1600"/>
            </a:lvl5pPr>
            <a:lvl6pPr marL="2290763" indent="-344488">
              <a:defRPr sz="1600"/>
            </a:lvl6pPr>
            <a:lvl7pPr marL="2290763" indent="-344488">
              <a:defRPr sz="1600"/>
            </a:lvl7pPr>
            <a:lvl8pPr marL="2290763" indent="-344488">
              <a:defRPr sz="1600"/>
            </a:lvl8pPr>
            <a:lvl9pPr marL="2290763" indent="-344488">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930247"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6514" y="2174875"/>
            <a:ext cx="3566160" cy="3616325"/>
          </a:xfrm>
        </p:spPr>
        <p:txBody>
          <a:bodyPr/>
          <a:lstStyle>
            <a:lvl1pPr>
              <a:defRPr sz="2200"/>
            </a:lvl1pPr>
            <a:lvl2pPr>
              <a:defRPr sz="2000"/>
            </a:lvl2pPr>
            <a:lvl3pPr>
              <a:defRPr sz="1800"/>
            </a:lvl3pPr>
            <a:lvl4pPr>
              <a:defRPr sz="1600"/>
            </a:lvl4pPr>
            <a:lvl5pPr>
              <a:defRPr sz="1600"/>
            </a:lvl5pPr>
            <a:lvl6pPr marL="2290763" indent="-344488">
              <a:defRPr sz="1600"/>
            </a:lvl6pPr>
            <a:lvl7pPr marL="2290763" indent="-344488">
              <a:defRPr sz="1600"/>
            </a:lvl7pPr>
            <a:lvl8pPr marL="2290763" indent="-344488">
              <a:defRPr sz="1600"/>
            </a:lvl8pPr>
            <a:lvl9pPr marL="2290763" indent="-344488">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712440BE-1E16-FF43-94B2-0F41F1FE90C8}" type="datetimeFigureOut">
              <a:rPr lang="en-US" smtClean="0"/>
              <a:t>19/01/2017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F59790-5BB4-7A4C-AAE1-125E38C7E7F1}" type="slidenum">
              <a:rPr lang="en-US" smtClean="0"/>
              <a:t>‹#›</a:t>
            </a:fld>
            <a:endParaRPr lang="en-US"/>
          </a:p>
        </p:txBody>
      </p:sp>
      <p:pic>
        <p:nvPicPr>
          <p:cNvPr id="11" name="Picture 10"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3" name="Picture 12" descr="Comparison-Underline.png"/>
          <p:cNvPicPr>
            <a:picLocks noChangeAspect="1"/>
          </p:cNvPicPr>
          <p:nvPr/>
        </p:nvPicPr>
        <p:blipFill>
          <a:blip r:embed="rId2"/>
          <a:stretch>
            <a:fillRect/>
          </a:stretch>
        </p:blipFill>
        <p:spPr>
          <a:xfrm>
            <a:off x="4915960" y="1897040"/>
            <a:ext cx="3228975" cy="142875"/>
          </a:xfrm>
          <a:prstGeom prst="rect">
            <a:avLst/>
          </a:prstGeom>
        </p:spPr>
      </p:pic>
      <p:pic>
        <p:nvPicPr>
          <p:cNvPr id="12" name="Picture 11"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4" name="Picture 13" descr="Comparison-Underline.png"/>
          <p:cNvPicPr>
            <a:picLocks noChangeAspect="1"/>
          </p:cNvPicPr>
          <p:nvPr/>
        </p:nvPicPr>
        <p:blipFill>
          <a:blip r:embed="rId2"/>
          <a:stretch>
            <a:fillRect/>
          </a:stretch>
        </p:blipFill>
        <p:spPr>
          <a:xfrm>
            <a:off x="4915960" y="1897040"/>
            <a:ext cx="3228975" cy="142875"/>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914400" y="1735138"/>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
        <p:nvSpPr>
          <p:cNvPr id="8" name="Content Placeholder 2"/>
          <p:cNvSpPr>
            <a:spLocks noGrp="1"/>
          </p:cNvSpPr>
          <p:nvPr>
            <p:ph sz="half" idx="13"/>
          </p:nvPr>
        </p:nvSpPr>
        <p:spPr>
          <a:xfrm>
            <a:off x="914400" y="3870960"/>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marL="2290763" indent="-344488">
              <a:tabLst/>
              <a:defRPr sz="1800"/>
            </a:lvl6pPr>
            <a:lvl7pPr marL="2290763" indent="-344488">
              <a:tabLst/>
              <a:defRPr sz="1800"/>
            </a:lvl7pPr>
            <a:lvl8pPr marL="2290763" indent="-344488">
              <a:tabLst/>
              <a:defRPr sz="1800"/>
            </a:lvl8pPr>
            <a:lvl9pPr marL="2290763" indent="-344488">
              <a:tabLst/>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10"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914400" y="1735138"/>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
        <p:nvSpPr>
          <p:cNvPr id="8" name="Content Placeholder 2"/>
          <p:cNvSpPr>
            <a:spLocks noGrp="1"/>
          </p:cNvSpPr>
          <p:nvPr>
            <p:ph sz="half" idx="13"/>
          </p:nvPr>
        </p:nvSpPr>
        <p:spPr>
          <a:xfrm>
            <a:off x="914400"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712440BE-1E16-FF43-94B2-0F41F1FE90C8}" type="datetimeFigureOut">
              <a:rPr lang="en-US" smtClean="0"/>
              <a:t>19/01/2017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2440BE-1E16-FF43-94B2-0F41F1FE90C8}" type="datetimeFigureOut">
              <a:rPr lang="en-US" smtClean="0"/>
              <a:t>19/01/2017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690048"/>
            <a:ext cx="3563938" cy="1162050"/>
          </a:xfrm>
        </p:spPr>
        <p:txBody>
          <a:bodyPr tIns="0" bIns="0" anchor="b"/>
          <a:lstStyle>
            <a:lvl1pPr algn="l">
              <a:lnSpc>
                <a:spcPts val="4600"/>
              </a:lnSpc>
              <a:defRPr sz="4200" b="1"/>
            </a:lvl1pPr>
          </a:lstStyle>
          <a:p>
            <a:r>
              <a:rPr lang="en-GB" smtClean="0"/>
              <a:t>Click to edit Master title style</a:t>
            </a:r>
            <a:endParaRPr/>
          </a:p>
        </p:txBody>
      </p:sp>
      <p:sp>
        <p:nvSpPr>
          <p:cNvPr id="3" name="Content Placeholder 2"/>
          <p:cNvSpPr>
            <a:spLocks noGrp="1"/>
          </p:cNvSpPr>
          <p:nvPr>
            <p:ph idx="1"/>
          </p:nvPr>
        </p:nvSpPr>
        <p:spPr>
          <a:xfrm>
            <a:off x="4667250" y="368490"/>
            <a:ext cx="3566160" cy="5627498"/>
          </a:xfrm>
        </p:spPr>
        <p:txBody>
          <a:bodyPr/>
          <a:lstStyle>
            <a:lvl1pPr>
              <a:defRPr sz="2200"/>
            </a:lvl1pPr>
            <a:lvl2pPr>
              <a:defRPr sz="2000"/>
            </a:lvl2pPr>
            <a:lvl3pPr>
              <a:defRPr sz="1800"/>
            </a:lvl3pPr>
            <a:lvl4pPr>
              <a:defRPr sz="1800"/>
            </a:lvl4pPr>
            <a:lvl5pPr>
              <a:defRPr sz="1800"/>
            </a:lvl5pPr>
            <a:lvl6pPr>
              <a:defRPr sz="2000"/>
            </a:lvl6pPr>
            <a:lvl7pPr marL="2290763" indent="-344488">
              <a:defRPr sz="2000"/>
            </a:lvl7pPr>
            <a:lvl8pPr marL="2290763" indent="-344488">
              <a:defRPr sz="2000"/>
            </a:lvl8pPr>
            <a:lvl9pPr marL="2290763" indent="-344488">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914398" y="2866030"/>
            <a:ext cx="3563938"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17546" y="1524000"/>
            <a:ext cx="3566160" cy="1162050"/>
          </a:xfrm>
        </p:spPr>
        <p:txBody>
          <a:bodyPr tIns="0" bIns="0" anchor="b"/>
          <a:lstStyle>
            <a:lvl1pPr algn="l">
              <a:lnSpc>
                <a:spcPts val="4600"/>
              </a:lnSpc>
              <a:defRPr sz="4200" b="1"/>
            </a:lvl1pPr>
          </a:lstStyle>
          <a:p>
            <a:r>
              <a:rPr lang="en-GB" smtClean="0"/>
              <a:t>Click to edit Master title style</a:t>
            </a:r>
            <a:endParaRPr/>
          </a:p>
        </p:txBody>
      </p:sp>
      <p:sp>
        <p:nvSpPr>
          <p:cNvPr id="4" name="Text Placeholder 3"/>
          <p:cNvSpPr>
            <a:spLocks noGrp="1"/>
          </p:cNvSpPr>
          <p:nvPr>
            <p:ph type="body" sz="half" idx="2"/>
          </p:nvPr>
        </p:nvSpPr>
        <p:spPr>
          <a:xfrm>
            <a:off x="5017544" y="2699982"/>
            <a:ext cx="3566160"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grpSp>
        <p:nvGrpSpPr>
          <p:cNvPr id="3" name="Group 7"/>
          <p:cNvGrpSpPr/>
          <p:nvPr/>
        </p:nvGrpSpPr>
        <p:grpSpPr>
          <a:xfrm rot="21421631">
            <a:off x="629028" y="505650"/>
            <a:ext cx="3850925" cy="5516274"/>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4"/>
          </p:nvPr>
        </p:nvSpPr>
        <p:spPr>
          <a:xfrm rot="21421631">
            <a:off x="808793" y="667560"/>
            <a:ext cx="3468664" cy="5124723"/>
          </a:xfrm>
          <a:solidFill>
            <a:schemeClr val="bg1">
              <a:lumMod val="85000"/>
            </a:schemeClr>
          </a:solidFill>
        </p:spPr>
        <p:txBody>
          <a:bodyPr/>
          <a:lstStyle>
            <a:lvl1pPr>
              <a:buNone/>
              <a:defRPr/>
            </a:lvl1pPr>
          </a:lstStyle>
          <a:p>
            <a:r>
              <a:rPr lang="en-GB" smtClean="0"/>
              <a:t>Drag picture to placeholder or click icon to add</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grpSp>
        <p:nvGrpSpPr>
          <p:cNvPr id="3" name="Group 13"/>
          <p:cNvGrpSpPr/>
          <p:nvPr/>
        </p:nvGrpSpPr>
        <p:grpSpPr>
          <a:xfrm rot="21214351">
            <a:off x="313409" y="3520798"/>
            <a:ext cx="4088024" cy="302602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6"/>
          </p:nvPr>
        </p:nvSpPr>
        <p:spPr>
          <a:xfrm rot="21214351">
            <a:off x="491057" y="3682579"/>
            <a:ext cx="3704109" cy="2697083"/>
          </a:xfrm>
          <a:solidFill>
            <a:schemeClr val="bg1">
              <a:lumMod val="85000"/>
            </a:schemeClr>
          </a:solidFill>
        </p:spPr>
        <p:txBody>
          <a:bodyPr/>
          <a:lstStyle>
            <a:lvl1pPr>
              <a:buNone/>
              <a:defRPr/>
            </a:lvl1pPr>
          </a:lstStyle>
          <a:p>
            <a:r>
              <a:rPr lang="en-GB" smtClean="0"/>
              <a:t>Drag picture to placeholder or click icon to add</a:t>
            </a:r>
            <a:endParaRPr/>
          </a:p>
        </p:txBody>
      </p:sp>
      <p:grpSp>
        <p:nvGrpSpPr>
          <p:cNvPr id="8" name="Group 9"/>
          <p:cNvGrpSpPr/>
          <p:nvPr/>
        </p:nvGrpSpPr>
        <p:grpSpPr>
          <a:xfrm rot="232774">
            <a:off x="169481" y="241256"/>
            <a:ext cx="4088024" cy="3026020"/>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5"/>
          </p:nvPr>
        </p:nvSpPr>
        <p:spPr>
          <a:xfrm rot="232774">
            <a:off x="347129" y="403037"/>
            <a:ext cx="3704109" cy="2697083"/>
          </a:xfrm>
          <a:solidFill>
            <a:schemeClr val="bg1">
              <a:lumMod val="85000"/>
            </a:schemeClr>
          </a:solidFill>
        </p:spPr>
        <p:txBody>
          <a:bodyPr/>
          <a:lstStyle>
            <a:lvl1pPr>
              <a:buNone/>
              <a:defRPr/>
            </a:lvl1pPr>
          </a:lstStyle>
          <a:p>
            <a:r>
              <a:rPr lang="en-GB" smtClean="0"/>
              <a:t>Drag picture to placeholder or click icon to add</a:t>
            </a:r>
            <a:endParaRPr/>
          </a:p>
        </p:txBody>
      </p:sp>
      <p:sp>
        <p:nvSpPr>
          <p:cNvPr id="2" name="Title 1"/>
          <p:cNvSpPr>
            <a:spLocks noGrp="1"/>
          </p:cNvSpPr>
          <p:nvPr>
            <p:ph type="title"/>
          </p:nvPr>
        </p:nvSpPr>
        <p:spPr>
          <a:xfrm>
            <a:off x="5013434" y="1524000"/>
            <a:ext cx="3566160" cy="1162050"/>
          </a:xfrm>
        </p:spPr>
        <p:txBody>
          <a:bodyPr tIns="0" bIns="0" anchor="b"/>
          <a:lstStyle>
            <a:lvl1pPr algn="l">
              <a:lnSpc>
                <a:spcPts val="4600"/>
              </a:lnSpc>
              <a:defRPr sz="4200" b="1"/>
            </a:lvl1pPr>
          </a:lstStyle>
          <a:p>
            <a:r>
              <a:rPr lang="en-GB" smtClean="0"/>
              <a:t>Click to edit Master title style</a:t>
            </a:r>
            <a:endParaRPr/>
          </a:p>
        </p:txBody>
      </p:sp>
      <p:sp>
        <p:nvSpPr>
          <p:cNvPr id="4" name="Text Placeholder 3"/>
          <p:cNvSpPr>
            <a:spLocks noGrp="1"/>
          </p:cNvSpPr>
          <p:nvPr>
            <p:ph type="body" sz="half" idx="2"/>
          </p:nvPr>
        </p:nvSpPr>
        <p:spPr>
          <a:xfrm>
            <a:off x="5013432" y="2699982"/>
            <a:ext cx="3566160"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GB" smtClean="0"/>
              <a:t>Click to edit Master title style</a:t>
            </a:r>
            <a:endParaRPr/>
          </a:p>
        </p:txBody>
      </p:sp>
      <p:grpSp>
        <p:nvGrpSpPr>
          <p:cNvPr id="3" name="Group 8"/>
          <p:cNvGrpSpPr/>
          <p:nvPr/>
        </p:nvGrpSpPr>
        <p:grpSpPr>
          <a:xfrm rot="232774">
            <a:off x="2059282" y="379100"/>
            <a:ext cx="5031327" cy="3443312"/>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4" name="Text Placeholder 3"/>
          <p:cNvSpPr>
            <a:spLocks noGrp="1"/>
          </p:cNvSpPr>
          <p:nvPr>
            <p:ph type="body" sz="half" idx="2"/>
          </p:nvPr>
        </p:nvSpPr>
        <p:spPr>
          <a:xfrm>
            <a:off x="914400" y="4928736"/>
            <a:ext cx="7315200" cy="98797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
        <p:nvSpPr>
          <p:cNvPr id="12" name="Picture Placeholder 9"/>
          <p:cNvSpPr>
            <a:spLocks noGrp="1"/>
          </p:cNvSpPr>
          <p:nvPr>
            <p:ph type="pic" sz="quarter" idx="15"/>
          </p:nvPr>
        </p:nvSpPr>
        <p:spPr>
          <a:xfrm rot="232774">
            <a:off x="2248157" y="564564"/>
            <a:ext cx="4653577" cy="3072384"/>
          </a:xfrm>
          <a:solidFill>
            <a:schemeClr val="bg1">
              <a:lumMod val="85000"/>
            </a:schemeClr>
          </a:solidFill>
        </p:spPr>
        <p:txBody>
          <a:bodyPr/>
          <a:lstStyle>
            <a:lvl1pPr>
              <a:buNone/>
              <a:defRPr/>
            </a:lvl1pPr>
          </a:lstStyle>
          <a:p>
            <a:r>
              <a:rPr lang="en-GB" smtClean="0"/>
              <a:t>Drag picture to placeholder or click icon to add</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2 Pictures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GB" smtClean="0"/>
              <a:t>Click to edit Master title style</a:t>
            </a:r>
            <a:endParaRPr/>
          </a:p>
        </p:txBody>
      </p:sp>
      <p:grpSp>
        <p:nvGrpSpPr>
          <p:cNvPr id="3" name="Group 13"/>
          <p:cNvGrpSpPr/>
          <p:nvPr/>
        </p:nvGrpSpPr>
        <p:grpSpPr>
          <a:xfrm rot="21420000">
            <a:off x="113687" y="116368"/>
            <a:ext cx="3969060" cy="370536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7"/>
          </p:nvPr>
        </p:nvSpPr>
        <p:spPr>
          <a:xfrm rot="21420000">
            <a:off x="299151" y="304998"/>
            <a:ext cx="3598455" cy="3334235"/>
          </a:xfrm>
          <a:solidFill>
            <a:schemeClr val="bg1">
              <a:lumMod val="85000"/>
            </a:schemeClr>
          </a:solidFill>
        </p:spPr>
        <p:txBody>
          <a:bodyPr/>
          <a:lstStyle>
            <a:lvl1pPr>
              <a:buNone/>
              <a:defRPr/>
            </a:lvl1pPr>
          </a:lstStyle>
          <a:p>
            <a:r>
              <a:rPr lang="en-GB" smtClean="0"/>
              <a:t>Drag picture to placeholder or click icon to add</a:t>
            </a:r>
            <a:endParaRPr/>
          </a:p>
        </p:txBody>
      </p:sp>
      <p:grpSp>
        <p:nvGrpSpPr>
          <p:cNvPr id="8" name="Group 9"/>
          <p:cNvGrpSpPr/>
          <p:nvPr/>
        </p:nvGrpSpPr>
        <p:grpSpPr>
          <a:xfrm rot="360000">
            <a:off x="4165479" y="323141"/>
            <a:ext cx="4792693" cy="3443312"/>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6"/>
          </p:nvPr>
        </p:nvSpPr>
        <p:spPr>
          <a:xfrm rot="360000">
            <a:off x="4336486" y="507668"/>
            <a:ext cx="4432860" cy="3072384"/>
          </a:xfrm>
          <a:solidFill>
            <a:schemeClr val="bg1">
              <a:lumMod val="85000"/>
            </a:schemeClr>
          </a:solidFill>
        </p:spPr>
        <p:txBody>
          <a:bodyPr/>
          <a:lstStyle>
            <a:lvl1pPr>
              <a:buNone/>
              <a:defRPr/>
            </a:lvl1pPr>
          </a:lstStyle>
          <a:p>
            <a:r>
              <a:rPr lang="en-GB" smtClean="0"/>
              <a:t>Drag picture to placeholder or click icon to add</a:t>
            </a:r>
            <a:endParaRPr/>
          </a:p>
        </p:txBody>
      </p:sp>
      <p:sp>
        <p:nvSpPr>
          <p:cNvPr id="4" name="Text Placeholder 3"/>
          <p:cNvSpPr>
            <a:spLocks noGrp="1"/>
          </p:cNvSpPr>
          <p:nvPr>
            <p:ph type="body" sz="half" idx="2"/>
          </p:nvPr>
        </p:nvSpPr>
        <p:spPr>
          <a:xfrm>
            <a:off x="914400" y="4926106"/>
            <a:ext cx="7315200" cy="99060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12440BE-1E16-FF43-94B2-0F41F1FE90C8}" type="datetimeFigureOut">
              <a:rPr lang="en-US" smtClean="0"/>
              <a:t>19/01/2017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712440BE-1E16-FF43-94B2-0F41F1FE90C8}" type="datetimeFigureOut">
              <a:rPr lang="en-US" smtClean="0"/>
              <a:t>19/01/2017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51682" y="450851"/>
            <a:ext cx="846083" cy="5357812"/>
          </a:xfrm>
        </p:spPr>
        <p:txBody>
          <a:bodyPr vert="eaVert" anchor="t" anchorCtr="0"/>
          <a:lstStyle/>
          <a:p>
            <a:r>
              <a:rPr lang="en-GB" smtClean="0"/>
              <a:t>Click to edit Master title style</a:t>
            </a:r>
            <a:endParaRPr/>
          </a:p>
        </p:txBody>
      </p:sp>
      <p:sp>
        <p:nvSpPr>
          <p:cNvPr id="3" name="Vertical Text Placeholder 2"/>
          <p:cNvSpPr>
            <a:spLocks noGrp="1"/>
          </p:cNvSpPr>
          <p:nvPr>
            <p:ph type="body" orient="vert" idx="1"/>
          </p:nvPr>
        </p:nvSpPr>
        <p:spPr>
          <a:xfrm>
            <a:off x="914400" y="450851"/>
            <a:ext cx="5943600" cy="5357812"/>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712440BE-1E16-FF43-94B2-0F41F1FE90C8}" type="datetimeFigureOut">
              <a:rPr lang="en-US" smtClean="0"/>
              <a:t>19/01/2017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9790-5BB4-7A4C-AAE1-125E38C7E7F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theme" Target="../theme/theme1.xml"/><Relationship Id="rId22" Type="http://schemas.openxmlformats.org/officeDocument/2006/relationships/image" Target="../media/image6.png"/><Relationship Id="rId23" Type="http://schemas.openxmlformats.org/officeDocument/2006/relationships/image" Target="../media/image7.png"/><Relationship Id="rId24" Type="http://schemas.openxmlformats.org/officeDocument/2006/relationships/image" Target="../media/image8.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503238"/>
            <a:ext cx="7313613" cy="868362"/>
          </a:xfrm>
          <a:prstGeom prst="rect">
            <a:avLst/>
          </a:prstGeom>
        </p:spPr>
        <p:txBody>
          <a:bodyPr vert="horz" lIns="91440" tIns="45720" rIns="91440" bIns="45720" rtlCol="0" anchor="ctr">
            <a:noAutofit/>
          </a:bodyPr>
          <a:lstStyle/>
          <a:p>
            <a:r>
              <a:rPr lang="en-GB" smtClean="0"/>
              <a:t>Click to edit Master title style</a:t>
            </a:r>
            <a:endParaRPr/>
          </a:p>
        </p:txBody>
      </p:sp>
      <p:sp>
        <p:nvSpPr>
          <p:cNvPr id="3" name="Text Placeholder 2"/>
          <p:cNvSpPr>
            <a:spLocks noGrp="1"/>
          </p:cNvSpPr>
          <p:nvPr>
            <p:ph type="body" idx="1"/>
          </p:nvPr>
        </p:nvSpPr>
        <p:spPr>
          <a:xfrm>
            <a:off x="914400" y="1735138"/>
            <a:ext cx="7313613" cy="4056062"/>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2"/>
          </p:nvPr>
        </p:nvSpPr>
        <p:spPr>
          <a:xfrm>
            <a:off x="7663438" y="6314461"/>
            <a:ext cx="1295400" cy="265089"/>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fld id="{712440BE-1E16-FF43-94B2-0F41F1FE90C8}" type="datetimeFigureOut">
              <a:rPr lang="en-US" smtClean="0"/>
              <a:t>19/01/2017</a:t>
            </a:fld>
            <a:endParaRPr lang="en-US"/>
          </a:p>
        </p:txBody>
      </p:sp>
      <p:sp>
        <p:nvSpPr>
          <p:cNvPr id="5" name="Footer Placeholder 4"/>
          <p:cNvSpPr>
            <a:spLocks noGrp="1"/>
          </p:cNvSpPr>
          <p:nvPr>
            <p:ph type="ftr" sz="quarter" idx="3"/>
          </p:nvPr>
        </p:nvSpPr>
        <p:spPr>
          <a:xfrm>
            <a:off x="3942607" y="6305797"/>
            <a:ext cx="3717967" cy="259278"/>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endParaRPr lang="en-US"/>
          </a:p>
        </p:txBody>
      </p:sp>
      <p:sp>
        <p:nvSpPr>
          <p:cNvPr id="6" name="Slide Number Placeholder 5"/>
          <p:cNvSpPr>
            <a:spLocks noGrp="1"/>
          </p:cNvSpPr>
          <p:nvPr>
            <p:ph type="sldNum" sz="quarter" idx="4"/>
          </p:nvPr>
        </p:nvSpPr>
        <p:spPr>
          <a:xfrm>
            <a:off x="7521388" y="5476097"/>
            <a:ext cx="1483056" cy="851848"/>
          </a:xfrm>
          <a:prstGeom prst="rect">
            <a:avLst/>
          </a:prstGeom>
        </p:spPr>
        <p:txBody>
          <a:bodyPr vert="horz" lIns="91440" tIns="45720" rIns="91440" bIns="45720" rtlCol="0" anchor="ctr"/>
          <a:lstStyle>
            <a:lvl1pPr algn="r">
              <a:defRPr sz="8200">
                <a:gradFill>
                  <a:gsLst>
                    <a:gs pos="0">
                      <a:schemeClr val="tx1">
                        <a:alpha val="10000"/>
                      </a:schemeClr>
                    </a:gs>
                    <a:gs pos="100000">
                      <a:schemeClr val="tx1">
                        <a:alpha val="10000"/>
                      </a:schemeClr>
                    </a:gs>
                  </a:gsLst>
                  <a:lin ang="5400000" scaled="0"/>
                </a:gradFill>
                <a:latin typeface="Impact" pitchFamily="34" charset="0"/>
              </a:defRPr>
            </a:lvl1pPr>
          </a:lstStyle>
          <a:p>
            <a:fld id="{8CF59790-5BB4-7A4C-AAE1-125E38C7E7F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 id="2147483709" r:id="rId18"/>
    <p:sldLayoutId id="2147483710" r:id="rId19"/>
    <p:sldLayoutId id="2147483711" r:id="rId20"/>
  </p:sldLayoutIdLst>
  <p:txStyles>
    <p:titleStyle>
      <a:lvl1pPr algn="ctr" defTabSz="914400" rtl="0" eaLnBrk="1" latinLnBrk="0" hangingPunct="1">
        <a:spcBef>
          <a:spcPct val="0"/>
        </a:spcBef>
        <a:buNone/>
        <a:defRPr sz="4600" kern="1200">
          <a:solidFill>
            <a:schemeClr val="tx1"/>
          </a:solidFill>
          <a:latin typeface="+mj-lt"/>
          <a:ea typeface="+mj-ea"/>
          <a:cs typeface="+mj-cs"/>
        </a:defRPr>
      </a:lvl1pPr>
    </p:titleStyle>
    <p:bodyStyle>
      <a:lvl1pPr marL="463550" indent="-463550" algn="l" defTabSz="914400" rtl="0" eaLnBrk="1" latinLnBrk="0" hangingPunct="1">
        <a:spcBef>
          <a:spcPts val="2000"/>
        </a:spcBef>
        <a:buSzPct val="90000"/>
        <a:buFontTx/>
        <a:buBlip>
          <a:blip r:embed="rId22"/>
        </a:buBlip>
        <a:defRPr sz="2400" kern="1200">
          <a:solidFill>
            <a:schemeClr val="tx1"/>
          </a:solidFill>
          <a:latin typeface="+mn-lt"/>
          <a:ea typeface="+mn-ea"/>
          <a:cs typeface="+mn-cs"/>
        </a:defRPr>
      </a:lvl1pPr>
      <a:lvl2pPr marL="914400" indent="-457200" algn="l" defTabSz="914400" rtl="0" eaLnBrk="1" latinLnBrk="0" hangingPunct="1">
        <a:spcBef>
          <a:spcPts val="600"/>
        </a:spcBef>
        <a:buSzPct val="90000"/>
        <a:buFontTx/>
        <a:buBlip>
          <a:blip r:embed="rId23"/>
        </a:buBlip>
        <a:defRPr sz="2200" kern="1200">
          <a:solidFill>
            <a:schemeClr val="tx1"/>
          </a:solidFill>
          <a:latin typeface="+mn-lt"/>
          <a:ea typeface="+mn-ea"/>
          <a:cs typeface="+mn-cs"/>
        </a:defRPr>
      </a:lvl2pPr>
      <a:lvl3pPr marL="1255713" indent="-341313" algn="l" defTabSz="914400" rtl="0" eaLnBrk="1" latinLnBrk="0" hangingPunct="1">
        <a:spcBef>
          <a:spcPts val="600"/>
        </a:spcBef>
        <a:buSzPct val="90000"/>
        <a:buFontTx/>
        <a:buBlip>
          <a:blip r:embed="rId24"/>
        </a:buBlip>
        <a:defRPr sz="2000" kern="1200">
          <a:solidFill>
            <a:schemeClr val="tx1"/>
          </a:solidFill>
          <a:latin typeface="+mn-lt"/>
          <a:ea typeface="+mn-ea"/>
          <a:cs typeface="+mn-cs"/>
        </a:defRPr>
      </a:lvl3pPr>
      <a:lvl4pPr marL="1597025"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4pPr>
      <a:lvl5pPr marL="1938338"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5pPr>
      <a:lvl6pPr marL="2290763" indent="-344488" algn="l" defTabSz="914400" rtl="0" eaLnBrk="1" latinLnBrk="0" hangingPunct="1">
        <a:spcBef>
          <a:spcPct val="20000"/>
        </a:spcBef>
        <a:buSzPct val="90000"/>
        <a:buFontTx/>
        <a:buBlip>
          <a:blip r:embed="rId22"/>
        </a:buBlip>
        <a:defRPr lang="en-US" sz="1800" kern="1200" dirty="0" smtClean="0">
          <a:solidFill>
            <a:schemeClr val="tx1"/>
          </a:solidFill>
          <a:latin typeface="+mn-lt"/>
          <a:ea typeface="+mn-ea"/>
          <a:cs typeface="+mn-cs"/>
        </a:defRPr>
      </a:lvl6pPr>
      <a:lvl7pPr marL="2625725" indent="-344488" algn="l" defTabSz="914400" rtl="0" eaLnBrk="1" latinLnBrk="0" hangingPunct="1">
        <a:spcBef>
          <a:spcPct val="20000"/>
        </a:spcBef>
        <a:buSzPct val="90000"/>
        <a:buFontTx/>
        <a:buBlip>
          <a:blip r:embed="rId24"/>
        </a:buBlip>
        <a:defRPr lang="en-US" sz="1800" kern="1200" dirty="0" smtClean="0">
          <a:solidFill>
            <a:schemeClr val="tx1"/>
          </a:solidFill>
          <a:latin typeface="+mn-lt"/>
          <a:ea typeface="+mn-ea"/>
          <a:cs typeface="+mn-cs"/>
        </a:defRPr>
      </a:lvl7pPr>
      <a:lvl8pPr marL="2970213" indent="-344488" algn="l" defTabSz="914400" rtl="0" eaLnBrk="1" latinLnBrk="0" hangingPunct="1">
        <a:spcBef>
          <a:spcPct val="20000"/>
        </a:spcBef>
        <a:buSzPct val="90000"/>
        <a:buFontTx/>
        <a:buBlip>
          <a:blip r:embed="rId22"/>
        </a:buBlip>
        <a:defRPr lang="en-US" sz="1800" kern="1200" dirty="0" smtClean="0">
          <a:solidFill>
            <a:schemeClr val="tx1"/>
          </a:solidFill>
          <a:latin typeface="+mn-lt"/>
          <a:ea typeface="+mn-ea"/>
          <a:cs typeface="+mn-cs"/>
        </a:defRPr>
      </a:lvl8pPr>
      <a:lvl9pPr marL="3313113" indent="-344488" algn="l" defTabSz="914400" rtl="0" eaLnBrk="1" latinLnBrk="0" hangingPunct="1">
        <a:spcBef>
          <a:spcPct val="20000"/>
        </a:spcBef>
        <a:buSzPct val="90000"/>
        <a:buFontTx/>
        <a:buBlip>
          <a:blip r:embed="rId23"/>
        </a:buBlip>
        <a:defRPr lang="en-US" sz="1800" kern="1200" dirty="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1" Type="http://schemas.openxmlformats.org/officeDocument/2006/relationships/slideLayout" Target="../slideLayouts/slideLayout2.xml"/><Relationship Id="rId2" Type="http://schemas.openxmlformats.org/officeDocument/2006/relationships/hyperlink" Target="https://www.youtube.com/watch?v=XoOpfdQ6-G8&amp;feature=youtu.be"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h_-1O_rBLPU&amp;feature=youtu.be"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sWf6oHE9YqY" TargetMode="External"/><Relationship Id="rId4"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charlottesmythe.wordpress.com/2014/04/08/play-why-is-it-so-important/" TargetMode="External"/><Relationship Id="rId3" Type="http://schemas.openxmlformats.org/officeDocument/2006/relationships/hyperlink" Target="https://www.stonebridge.uk.com/blog/early-years-and-child-care/let-the-children-be-children-play-and-child-develop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529666" y="330200"/>
            <a:ext cx="3810000" cy="3098800"/>
          </a:xfrm>
          <a:prstGeom prst="rect">
            <a:avLst/>
          </a:prstGeom>
        </p:spPr>
      </p:pic>
      <p:sp>
        <p:nvSpPr>
          <p:cNvPr id="2" name="Title 1"/>
          <p:cNvSpPr>
            <a:spLocks noGrp="1"/>
          </p:cNvSpPr>
          <p:nvPr>
            <p:ph type="ctrTitle"/>
          </p:nvPr>
        </p:nvSpPr>
        <p:spPr/>
        <p:txBody>
          <a:bodyPr/>
          <a:lstStyle/>
          <a:p>
            <a:r>
              <a:rPr lang="en-US" dirty="0" smtClean="0"/>
              <a:t>The Importance of Learning Through Play</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87838647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does early years education matter?</a:t>
            </a:r>
            <a:endParaRPr lang="en-US" dirty="0"/>
          </a:p>
        </p:txBody>
      </p:sp>
      <p:sp>
        <p:nvSpPr>
          <p:cNvPr id="3" name="Content Placeholder 2"/>
          <p:cNvSpPr>
            <a:spLocks noGrp="1"/>
          </p:cNvSpPr>
          <p:nvPr>
            <p:ph idx="1"/>
          </p:nvPr>
        </p:nvSpPr>
        <p:spPr/>
        <p:txBody>
          <a:bodyPr/>
          <a:lstStyle/>
          <a:p>
            <a:r>
              <a:rPr lang="en-US" dirty="0">
                <a:hlinkClick r:id="rId2"/>
              </a:rPr>
              <a:t>https://www.youtube.com/watch?v=XoOpfdQ6-G8&amp;feature=</a:t>
            </a:r>
            <a:r>
              <a:rPr lang="en-US" dirty="0" smtClean="0">
                <a:hlinkClick r:id="rId2"/>
              </a:rPr>
              <a:t>youtu.be</a:t>
            </a:r>
            <a:endParaRPr lang="en-US" dirty="0" smtClean="0"/>
          </a:p>
          <a:p>
            <a:endParaRPr lang="en-US" dirty="0"/>
          </a:p>
        </p:txBody>
      </p:sp>
      <p:pic>
        <p:nvPicPr>
          <p:cNvPr id="4" name="Picture 3"/>
          <p:cNvPicPr>
            <a:picLocks noChangeAspect="1"/>
          </p:cNvPicPr>
          <p:nvPr/>
        </p:nvPicPr>
        <p:blipFill>
          <a:blip r:embed="rId3"/>
          <a:stretch>
            <a:fillRect/>
          </a:stretch>
        </p:blipFill>
        <p:spPr>
          <a:xfrm>
            <a:off x="349250" y="3103033"/>
            <a:ext cx="3810000" cy="2540000"/>
          </a:xfrm>
          <a:prstGeom prst="rect">
            <a:avLst/>
          </a:prstGeom>
        </p:spPr>
      </p:pic>
      <p:pic>
        <p:nvPicPr>
          <p:cNvPr id="5" name="Picture 4"/>
          <p:cNvPicPr>
            <a:picLocks noChangeAspect="1"/>
          </p:cNvPicPr>
          <p:nvPr/>
        </p:nvPicPr>
        <p:blipFill>
          <a:blip r:embed="rId4"/>
          <a:stretch>
            <a:fillRect/>
          </a:stretch>
        </p:blipFill>
        <p:spPr>
          <a:xfrm>
            <a:off x="4525585" y="3630083"/>
            <a:ext cx="4432410" cy="2948516"/>
          </a:xfrm>
          <a:prstGeom prst="rect">
            <a:avLst/>
          </a:prstGeom>
        </p:spPr>
      </p:pic>
    </p:spTree>
    <p:extLst>
      <p:ext uri="{BB962C8B-B14F-4D97-AF65-F5344CB8AC3E}">
        <p14:creationId xmlns:p14="http://schemas.microsoft.com/office/powerpoint/2010/main" val="2737435102"/>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10 </a:t>
            </a:r>
            <a:r>
              <a:rPr lang="en-US" b="1" dirty="0" smtClean="0"/>
              <a:t>PRINCIPLES </a:t>
            </a:r>
            <a:r>
              <a:rPr lang="en-US" b="1" dirty="0"/>
              <a:t>OF EARLY YEARS EDUCATION </a:t>
            </a:r>
            <a:r>
              <a:rPr lang="en-US" sz="2400" b="1" dirty="0" smtClean="0"/>
              <a:t>Tina Bruce</a:t>
            </a:r>
            <a:r>
              <a:rPr lang="en-US" dirty="0"/>
              <a:t/>
            </a:r>
            <a:br>
              <a:rPr lang="en-US" dirty="0"/>
            </a:br>
            <a:endParaRPr lang="en-US" dirty="0"/>
          </a:p>
        </p:txBody>
      </p:sp>
      <p:sp>
        <p:nvSpPr>
          <p:cNvPr id="3" name="Content Placeholder 2"/>
          <p:cNvSpPr>
            <a:spLocks noGrp="1"/>
          </p:cNvSpPr>
          <p:nvPr>
            <p:ph idx="1"/>
          </p:nvPr>
        </p:nvSpPr>
        <p:spPr/>
        <p:txBody>
          <a:bodyPr>
            <a:normAutofit fontScale="25000" lnSpcReduction="20000"/>
          </a:bodyPr>
          <a:lstStyle/>
          <a:p>
            <a:r>
              <a:rPr lang="en-US" sz="9600" dirty="0"/>
              <a:t>The best way to prepare children for their adult life is to give them what they need as </a:t>
            </a:r>
            <a:r>
              <a:rPr lang="en-US" sz="9600" dirty="0" smtClean="0"/>
              <a:t>children. </a:t>
            </a:r>
            <a:endParaRPr lang="en-US" sz="9600" dirty="0"/>
          </a:p>
          <a:p>
            <a:r>
              <a:rPr lang="en-US" sz="9600" dirty="0"/>
              <a:t>Children are whole people who have feelings, ideas and relationships with others, and who need to be physically, mentally, morally and spiritually healthy. </a:t>
            </a:r>
          </a:p>
          <a:p>
            <a:r>
              <a:rPr lang="en-US" sz="9600" dirty="0"/>
              <a:t>Subjects such as mathematics and art cannot be separated; young children learn in an integrated way and not in neat, tidy compartments. </a:t>
            </a:r>
          </a:p>
          <a:p>
            <a:r>
              <a:rPr lang="en-US" sz="9600" dirty="0"/>
              <a:t>Children learn best when they are given appropriate responsibility, allowed to make errors, decisions and choices, and respected as autonomous learners. </a:t>
            </a:r>
          </a:p>
          <a:p>
            <a:endParaRPr lang="en-US" dirty="0"/>
          </a:p>
        </p:txBody>
      </p:sp>
    </p:spTree>
    <p:extLst>
      <p:ext uri="{BB962C8B-B14F-4D97-AF65-F5344CB8AC3E}">
        <p14:creationId xmlns:p14="http://schemas.microsoft.com/office/powerpoint/2010/main" val="129763882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914400" y="357205"/>
            <a:ext cx="7313613" cy="5433995"/>
          </a:xfrm>
        </p:spPr>
        <p:txBody>
          <a:bodyPr>
            <a:normAutofit fontScale="25000" lnSpcReduction="20000"/>
          </a:bodyPr>
          <a:lstStyle/>
          <a:p>
            <a:r>
              <a:rPr lang="en-US" sz="8000" dirty="0"/>
              <a:t>Self-discipline is </a:t>
            </a:r>
            <a:r>
              <a:rPr lang="en-US" sz="8000" dirty="0" err="1"/>
              <a:t>emphasised</a:t>
            </a:r>
            <a:r>
              <a:rPr lang="en-US" sz="8000" dirty="0"/>
              <a:t>. Indeed, this is the only kind of discipline worth having. Reward systems are very short-term and do not work in the long-term. Children need their efforts to be valued. </a:t>
            </a:r>
          </a:p>
          <a:p>
            <a:r>
              <a:rPr lang="en-US" sz="8000" dirty="0" smtClean="0"/>
              <a:t>There </a:t>
            </a:r>
            <a:r>
              <a:rPr lang="en-US" sz="8000" dirty="0"/>
              <a:t>are times when children are especially able to learn particular things. </a:t>
            </a:r>
          </a:p>
          <a:p>
            <a:r>
              <a:rPr lang="en-US" sz="8000" dirty="0" smtClean="0"/>
              <a:t>What </a:t>
            </a:r>
            <a:r>
              <a:rPr lang="en-US" sz="8000" dirty="0"/>
              <a:t>children can do (rather that what they cannot do) is the starting point of a child’s education. </a:t>
            </a:r>
          </a:p>
          <a:p>
            <a:r>
              <a:rPr lang="en-US" sz="8000" dirty="0" smtClean="0"/>
              <a:t>Imagination</a:t>
            </a:r>
            <a:r>
              <a:rPr lang="en-US" sz="8000" dirty="0"/>
              <a:t>, creativity and all kinds of symbolic </a:t>
            </a:r>
            <a:r>
              <a:rPr lang="en-US" sz="8000" dirty="0" err="1"/>
              <a:t>behaviour</a:t>
            </a:r>
            <a:r>
              <a:rPr lang="en-US" sz="8000" dirty="0"/>
              <a:t> (reading, writing, drawing, dancing, music, mathematical numbers, algebra, role play and talking) develop and emerge when conditions are </a:t>
            </a:r>
            <a:r>
              <a:rPr lang="en-US" sz="8000" dirty="0" err="1"/>
              <a:t>favourable</a:t>
            </a:r>
            <a:r>
              <a:rPr lang="en-US" sz="8000" dirty="0"/>
              <a:t>. </a:t>
            </a:r>
          </a:p>
          <a:p>
            <a:r>
              <a:rPr lang="en-US" sz="8000" dirty="0" smtClean="0"/>
              <a:t>Relationships </a:t>
            </a:r>
            <a:r>
              <a:rPr lang="en-US" sz="8000" dirty="0"/>
              <a:t>with other people (both adults and children) are of central importance in a child’s life. </a:t>
            </a:r>
          </a:p>
          <a:p>
            <a:r>
              <a:rPr lang="en-US" sz="8000" dirty="0" smtClean="0"/>
              <a:t>Quality </a:t>
            </a:r>
            <a:r>
              <a:rPr lang="en-US" sz="8000" dirty="0"/>
              <a:t>education is about three things: the child, the context in which learning takes place, and the knowledge and understanding which the child develops and learns. </a:t>
            </a:r>
          </a:p>
          <a:p>
            <a:endParaRPr lang="en-US" dirty="0"/>
          </a:p>
        </p:txBody>
      </p:sp>
    </p:spTree>
    <p:extLst>
      <p:ext uri="{BB962C8B-B14F-4D97-AF65-F5344CB8AC3E}">
        <p14:creationId xmlns:p14="http://schemas.microsoft.com/office/powerpoint/2010/main" val="108941369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are the key ways that young children learn? </a:t>
            </a:r>
            <a:r>
              <a:rPr lang="en-US" dirty="0"/>
              <a:t/>
            </a:r>
            <a:br>
              <a:rPr lang="en-US" dirty="0"/>
            </a:br>
            <a:endParaRPr lang="en-US" dirty="0"/>
          </a:p>
        </p:txBody>
      </p:sp>
      <p:sp>
        <p:nvSpPr>
          <p:cNvPr id="3" name="Content Placeholder 2"/>
          <p:cNvSpPr>
            <a:spLocks noGrp="1"/>
          </p:cNvSpPr>
          <p:nvPr>
            <p:ph idx="1"/>
          </p:nvPr>
        </p:nvSpPr>
        <p:spPr/>
        <p:txBody>
          <a:bodyPr/>
          <a:lstStyle/>
          <a:p>
            <a:r>
              <a:rPr lang="en-US" b="1" dirty="0"/>
              <a:t>playing </a:t>
            </a:r>
            <a:endParaRPr lang="en-US" dirty="0"/>
          </a:p>
          <a:p>
            <a:r>
              <a:rPr lang="en-US" b="1" dirty="0"/>
              <a:t>being with other people </a:t>
            </a:r>
            <a:endParaRPr lang="en-US" dirty="0"/>
          </a:p>
          <a:p>
            <a:r>
              <a:rPr lang="en-US" b="1" dirty="0"/>
              <a:t>being active </a:t>
            </a:r>
            <a:endParaRPr lang="en-US" dirty="0"/>
          </a:p>
          <a:p>
            <a:r>
              <a:rPr lang="en-US" b="1" dirty="0"/>
              <a:t>exploring new things and experiences </a:t>
            </a:r>
            <a:endParaRPr lang="en-US" dirty="0"/>
          </a:p>
          <a:p>
            <a:r>
              <a:rPr lang="en-US" b="1" dirty="0"/>
              <a:t>talking to themselves </a:t>
            </a:r>
            <a:endParaRPr lang="en-US" dirty="0"/>
          </a:p>
          <a:p>
            <a:r>
              <a:rPr lang="en-US" b="1" dirty="0"/>
              <a:t>communicating about what they are doing with someone who responds to their ideas </a:t>
            </a:r>
            <a:endParaRPr lang="en-US" dirty="0"/>
          </a:p>
          <a:p>
            <a:endParaRPr lang="en-US" dirty="0"/>
          </a:p>
        </p:txBody>
      </p:sp>
      <p:pic>
        <p:nvPicPr>
          <p:cNvPr id="4" name="Picture 3"/>
          <p:cNvPicPr>
            <a:picLocks noChangeAspect="1"/>
          </p:cNvPicPr>
          <p:nvPr/>
        </p:nvPicPr>
        <p:blipFill>
          <a:blip r:embed="rId3"/>
          <a:stretch>
            <a:fillRect/>
          </a:stretch>
        </p:blipFill>
        <p:spPr>
          <a:xfrm>
            <a:off x="5883421" y="1530399"/>
            <a:ext cx="2848087" cy="2136065"/>
          </a:xfrm>
          <a:prstGeom prst="rect">
            <a:avLst/>
          </a:prstGeom>
        </p:spPr>
      </p:pic>
    </p:spTree>
    <p:extLst>
      <p:ext uri="{BB962C8B-B14F-4D97-AF65-F5344CB8AC3E}">
        <p14:creationId xmlns:p14="http://schemas.microsoft.com/office/powerpoint/2010/main" val="156309351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xmlns:p14="http://schemas.microsoft.com/office/powerpoint/2010/main" spd="slow">
        <p:blinds dir="vert"/>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a:t>representing ideas and experiences </a:t>
            </a:r>
            <a:endParaRPr lang="en-US" dirty="0"/>
          </a:p>
          <a:p>
            <a:r>
              <a:rPr lang="en-US" b="1" dirty="0"/>
              <a:t>meeting physical and mental challenges </a:t>
            </a:r>
            <a:endParaRPr lang="en-US" dirty="0"/>
          </a:p>
          <a:p>
            <a:r>
              <a:rPr lang="en-US" b="1" dirty="0"/>
              <a:t>being shown how to do things </a:t>
            </a:r>
            <a:endParaRPr lang="en-US" dirty="0"/>
          </a:p>
          <a:p>
            <a:r>
              <a:rPr lang="en-US" b="1" dirty="0" err="1"/>
              <a:t>practising</a:t>
            </a:r>
            <a:r>
              <a:rPr lang="en-US" b="1" dirty="0"/>
              <a:t>, repeating, applying skills </a:t>
            </a:r>
            <a:endParaRPr lang="en-US" dirty="0"/>
          </a:p>
          <a:p>
            <a:r>
              <a:rPr lang="en-US" b="1" dirty="0"/>
              <a:t>having fun </a:t>
            </a:r>
            <a:endParaRPr lang="en-US" dirty="0"/>
          </a:p>
          <a:p>
            <a:endParaRPr lang="en-US" dirty="0"/>
          </a:p>
        </p:txBody>
      </p:sp>
      <p:pic>
        <p:nvPicPr>
          <p:cNvPr id="4" name="Picture 3"/>
          <p:cNvPicPr>
            <a:picLocks noChangeAspect="1"/>
          </p:cNvPicPr>
          <p:nvPr/>
        </p:nvPicPr>
        <p:blipFill>
          <a:blip r:embed="rId3"/>
          <a:stretch>
            <a:fillRect/>
          </a:stretch>
        </p:blipFill>
        <p:spPr>
          <a:xfrm>
            <a:off x="5688032" y="4070835"/>
            <a:ext cx="2670473" cy="2203679"/>
          </a:xfrm>
          <a:prstGeom prst="rect">
            <a:avLst/>
          </a:prstGeom>
        </p:spPr>
      </p:pic>
    </p:spTree>
    <p:extLst>
      <p:ext uri="{BB962C8B-B14F-4D97-AF65-F5344CB8AC3E}">
        <p14:creationId xmlns:p14="http://schemas.microsoft.com/office/powerpoint/2010/main" val="22766287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xmlns:p14="http://schemas.microsoft.com/office/powerpoint/2010/main" spd="slow">
        <p:blinds dir="vert"/>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play?</a:t>
            </a:r>
            <a:endParaRPr lang="en-US" dirty="0"/>
          </a:p>
        </p:txBody>
      </p:sp>
      <p:sp>
        <p:nvSpPr>
          <p:cNvPr id="3" name="Content Placeholder 2"/>
          <p:cNvSpPr>
            <a:spLocks noGrp="1"/>
          </p:cNvSpPr>
          <p:nvPr>
            <p:ph idx="1"/>
          </p:nvPr>
        </p:nvSpPr>
        <p:spPr/>
        <p:txBody>
          <a:bodyPr>
            <a:normAutofit/>
          </a:bodyPr>
          <a:lstStyle/>
          <a:p>
            <a:r>
              <a:rPr lang="en-US" sz="3200" b="1" u="sng" dirty="0" smtClean="0"/>
              <a:t>Most importantly!!</a:t>
            </a:r>
          </a:p>
          <a:p>
            <a:r>
              <a:rPr lang="en-US" dirty="0"/>
              <a:t>Play is </a:t>
            </a:r>
            <a:r>
              <a:rPr lang="en-US" dirty="0" err="1"/>
              <a:t>recognised</a:t>
            </a:r>
            <a:r>
              <a:rPr lang="en-US" dirty="0"/>
              <a:t> as so important to their well-being and development that the </a:t>
            </a:r>
            <a:r>
              <a:rPr lang="en-US" dirty="0" smtClean="0"/>
              <a:t>right to </a:t>
            </a:r>
            <a:r>
              <a:rPr lang="en-US" dirty="0"/>
              <a:t>play is set down in the United Nations Convention on the Rights of the Child (</a:t>
            </a:r>
            <a:r>
              <a:rPr lang="en-US" dirty="0" smtClean="0"/>
              <a:t>1989)</a:t>
            </a:r>
            <a:endParaRPr lang="en-US" dirty="0"/>
          </a:p>
        </p:txBody>
      </p:sp>
      <p:pic>
        <p:nvPicPr>
          <p:cNvPr id="4" name="Picture 3"/>
          <p:cNvPicPr>
            <a:picLocks noChangeAspect="1"/>
          </p:cNvPicPr>
          <p:nvPr/>
        </p:nvPicPr>
        <p:blipFill>
          <a:blip r:embed="rId2"/>
          <a:stretch>
            <a:fillRect/>
          </a:stretch>
        </p:blipFill>
        <p:spPr>
          <a:xfrm>
            <a:off x="3755838" y="4055683"/>
            <a:ext cx="3508562" cy="2328034"/>
          </a:xfrm>
          <a:prstGeom prst="rect">
            <a:avLst/>
          </a:prstGeom>
        </p:spPr>
      </p:pic>
    </p:spTree>
    <p:extLst>
      <p:ext uri="{BB962C8B-B14F-4D97-AF65-F5344CB8AC3E}">
        <p14:creationId xmlns:p14="http://schemas.microsoft.com/office/powerpoint/2010/main" val="347717621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play?</a:t>
            </a:r>
            <a:endParaRPr lang="en-US" dirty="0"/>
          </a:p>
        </p:txBody>
      </p:sp>
      <p:sp>
        <p:nvSpPr>
          <p:cNvPr id="3" name="Content Placeholder 2"/>
          <p:cNvSpPr>
            <a:spLocks noGrp="1"/>
          </p:cNvSpPr>
          <p:nvPr>
            <p:ph idx="1"/>
          </p:nvPr>
        </p:nvSpPr>
        <p:spPr/>
        <p:txBody>
          <a:bodyPr/>
          <a:lstStyle/>
          <a:p>
            <a:r>
              <a:rPr lang="en-GB" dirty="0"/>
              <a:t>Play is child-invented and child </a:t>
            </a:r>
            <a:r>
              <a:rPr lang="en-GB" dirty="0" smtClean="0"/>
              <a:t>owned.</a:t>
            </a:r>
            <a:endParaRPr lang="en-GB" dirty="0"/>
          </a:p>
          <a:p>
            <a:r>
              <a:rPr lang="en-GB" dirty="0" smtClean="0"/>
              <a:t>It </a:t>
            </a:r>
            <a:r>
              <a:rPr lang="en-GB" dirty="0"/>
              <a:t>is </a:t>
            </a:r>
            <a:r>
              <a:rPr lang="en-GB" dirty="0" smtClean="0"/>
              <a:t>spontaneous. </a:t>
            </a:r>
            <a:endParaRPr lang="en-GB" dirty="0"/>
          </a:p>
          <a:p>
            <a:r>
              <a:rPr lang="en-GB" dirty="0" smtClean="0"/>
              <a:t>It is free </a:t>
            </a:r>
            <a:r>
              <a:rPr lang="en-GB" dirty="0"/>
              <a:t>from externally imposed rules - it is entirely ‘goal-less</a:t>
            </a:r>
            <a:r>
              <a:rPr lang="en-GB" dirty="0" smtClean="0"/>
              <a:t>’.</a:t>
            </a:r>
            <a:endParaRPr lang="en-GB" dirty="0"/>
          </a:p>
          <a:p>
            <a:r>
              <a:rPr lang="en-GB" dirty="0" smtClean="0"/>
              <a:t>It has </a:t>
            </a:r>
            <a:r>
              <a:rPr lang="en-GB" dirty="0"/>
              <a:t>self-imposed goals.</a:t>
            </a:r>
          </a:p>
          <a:p>
            <a:r>
              <a:rPr lang="en-GB" dirty="0" smtClean="0"/>
              <a:t>It is personally </a:t>
            </a:r>
            <a:r>
              <a:rPr lang="en-GB" dirty="0"/>
              <a:t>and intrinsically motivated by the satisfaction of the activity itself. </a:t>
            </a:r>
          </a:p>
          <a:p>
            <a:endParaRPr lang="en-US" dirty="0"/>
          </a:p>
        </p:txBody>
      </p:sp>
    </p:spTree>
    <p:extLst>
      <p:ext uri="{BB962C8B-B14F-4D97-AF65-F5344CB8AC3E}">
        <p14:creationId xmlns:p14="http://schemas.microsoft.com/office/powerpoint/2010/main" val="175897569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Differing types of play</a:t>
            </a:r>
            <a:endParaRPr lang="en-US" dirty="0"/>
          </a:p>
        </p:txBody>
      </p:sp>
      <p:sp>
        <p:nvSpPr>
          <p:cNvPr id="3" name="Content Placeholder 2"/>
          <p:cNvSpPr>
            <a:spLocks noGrp="1"/>
          </p:cNvSpPr>
          <p:nvPr>
            <p:ph idx="1"/>
          </p:nvPr>
        </p:nvSpPr>
        <p:spPr/>
        <p:txBody>
          <a:bodyPr/>
          <a:lstStyle/>
          <a:p>
            <a:r>
              <a:rPr lang="en-US" dirty="0" smtClean="0"/>
              <a:t>Unoccupied play</a:t>
            </a:r>
          </a:p>
          <a:p>
            <a:r>
              <a:rPr lang="en-US" dirty="0" smtClean="0"/>
              <a:t>Solitary play</a:t>
            </a:r>
          </a:p>
          <a:p>
            <a:r>
              <a:rPr lang="en-US" dirty="0" smtClean="0"/>
              <a:t>Onlooker play</a:t>
            </a:r>
          </a:p>
          <a:p>
            <a:r>
              <a:rPr lang="en-US" dirty="0" smtClean="0"/>
              <a:t>Parallel play</a:t>
            </a:r>
          </a:p>
          <a:p>
            <a:r>
              <a:rPr lang="en-US" dirty="0" smtClean="0"/>
              <a:t>Associative play</a:t>
            </a:r>
          </a:p>
          <a:p>
            <a:r>
              <a:rPr lang="en-US" dirty="0" smtClean="0"/>
              <a:t>Co-operative play </a:t>
            </a:r>
            <a:endParaRPr lang="en-US" dirty="0"/>
          </a:p>
        </p:txBody>
      </p:sp>
      <p:pic>
        <p:nvPicPr>
          <p:cNvPr id="4" name="Picture 3"/>
          <p:cNvPicPr>
            <a:picLocks noChangeAspect="1"/>
          </p:cNvPicPr>
          <p:nvPr/>
        </p:nvPicPr>
        <p:blipFill>
          <a:blip r:embed="rId3"/>
          <a:stretch>
            <a:fillRect/>
          </a:stretch>
        </p:blipFill>
        <p:spPr>
          <a:xfrm>
            <a:off x="5710057" y="4526768"/>
            <a:ext cx="2760930" cy="2070697"/>
          </a:xfrm>
          <a:prstGeom prst="rect">
            <a:avLst/>
          </a:prstGeom>
        </p:spPr>
      </p:pic>
      <p:pic>
        <p:nvPicPr>
          <p:cNvPr id="5" name="Picture 4"/>
          <p:cNvPicPr>
            <a:picLocks noChangeAspect="1"/>
          </p:cNvPicPr>
          <p:nvPr/>
        </p:nvPicPr>
        <p:blipFill>
          <a:blip r:embed="rId4"/>
          <a:stretch>
            <a:fillRect/>
          </a:stretch>
        </p:blipFill>
        <p:spPr>
          <a:xfrm>
            <a:off x="4841806" y="1595767"/>
            <a:ext cx="4019963" cy="2809954"/>
          </a:xfrm>
          <a:prstGeom prst="rect">
            <a:avLst/>
          </a:prstGeom>
        </p:spPr>
      </p:pic>
    </p:spTree>
    <p:extLst>
      <p:ext uri="{BB962C8B-B14F-4D97-AF65-F5344CB8AC3E}">
        <p14:creationId xmlns:p14="http://schemas.microsoft.com/office/powerpoint/2010/main" val="203761315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trips(down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trips(down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strips(downLeft)">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ppt_y</p:attrName>
                                        </p:attrNameLst>
                                      </p:cBhvr>
                                      <p:tavLst>
                                        <p:tav tm="0">
                                          <p:val>
                                            <p:strVal val="#ppt_y+#ppt_h*1.125000"/>
                                          </p:val>
                                        </p:tav>
                                        <p:tav tm="100000">
                                          <p:val>
                                            <p:strVal val="#ppt_y"/>
                                          </p:val>
                                        </p:tav>
                                      </p:tavLst>
                                    </p:anim>
                                    <p:animEffect transition="in" filter="wipe(up)">
                                      <p:cBhvr>
                                        <p:cTn id="38" dur="500"/>
                                        <p:tgtEl>
                                          <p:spTgt spid="4"/>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p:tgtEl>
                                          <p:spTgt spid="5"/>
                                        </p:tgtEl>
                                        <p:attrNameLst>
                                          <p:attrName>ppt_y</p:attrName>
                                        </p:attrNameLst>
                                      </p:cBhvr>
                                      <p:tavLst>
                                        <p:tav tm="0">
                                          <p:val>
                                            <p:strVal val="#ppt_y+#ppt_h*1.125000"/>
                                          </p:val>
                                        </p:tav>
                                        <p:tav tm="100000">
                                          <p:val>
                                            <p:strVal val="#ppt_y"/>
                                          </p:val>
                                        </p:tav>
                                      </p:tavLst>
                                    </p:anim>
                                    <p:animEffect transition="in" filter="wipe(up)">
                                      <p:cBhvr>
                                        <p:cTn id="4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792625" y="1735138"/>
            <a:ext cx="7313613" cy="4056062"/>
          </a:xfrm>
        </p:spPr>
        <p:txBody>
          <a:bodyPr/>
          <a:lstStyle/>
          <a:p>
            <a:r>
              <a:rPr lang="en-US" dirty="0" smtClean="0"/>
              <a:t>Other types of play</a:t>
            </a:r>
          </a:p>
          <a:p>
            <a:r>
              <a:rPr lang="en-US" dirty="0" smtClean="0"/>
              <a:t>Dramatic play</a:t>
            </a:r>
          </a:p>
          <a:p>
            <a:r>
              <a:rPr lang="en-US" dirty="0" smtClean="0"/>
              <a:t>Competitive play</a:t>
            </a:r>
          </a:p>
          <a:p>
            <a:r>
              <a:rPr lang="en-US" dirty="0" smtClean="0"/>
              <a:t>Physical play</a:t>
            </a:r>
          </a:p>
          <a:p>
            <a:r>
              <a:rPr lang="en-US" dirty="0" smtClean="0"/>
              <a:t>Constructive play</a:t>
            </a:r>
            <a:endParaRPr lang="en-US" dirty="0"/>
          </a:p>
        </p:txBody>
      </p:sp>
      <p:pic>
        <p:nvPicPr>
          <p:cNvPr id="4" name="Picture 3"/>
          <p:cNvPicPr>
            <a:picLocks noChangeAspect="1"/>
          </p:cNvPicPr>
          <p:nvPr/>
        </p:nvPicPr>
        <p:blipFill>
          <a:blip r:embed="rId3"/>
          <a:stretch>
            <a:fillRect/>
          </a:stretch>
        </p:blipFill>
        <p:spPr>
          <a:xfrm>
            <a:off x="5199556" y="503238"/>
            <a:ext cx="3521692" cy="2637356"/>
          </a:xfrm>
          <a:prstGeom prst="rect">
            <a:avLst/>
          </a:prstGeom>
        </p:spPr>
      </p:pic>
      <p:pic>
        <p:nvPicPr>
          <p:cNvPr id="5" name="Picture 4"/>
          <p:cNvPicPr>
            <a:picLocks noChangeAspect="1"/>
          </p:cNvPicPr>
          <p:nvPr/>
        </p:nvPicPr>
        <p:blipFill>
          <a:blip r:embed="rId4"/>
          <a:stretch>
            <a:fillRect/>
          </a:stretch>
        </p:blipFill>
        <p:spPr>
          <a:xfrm>
            <a:off x="4572000" y="3538867"/>
            <a:ext cx="3962400" cy="2971800"/>
          </a:xfrm>
          <a:prstGeom prst="rect">
            <a:avLst/>
          </a:prstGeom>
        </p:spPr>
      </p:pic>
    </p:spTree>
    <p:extLst>
      <p:ext uri="{BB962C8B-B14F-4D97-AF65-F5344CB8AC3E}">
        <p14:creationId xmlns:p14="http://schemas.microsoft.com/office/powerpoint/2010/main" val="142432451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trips(down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trips(down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1)">
                                      <p:cBhvr>
                                        <p:cTn id="32" dur="20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heel(1)">
                                      <p:cBhvr>
                                        <p:cTn id="3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importance of play</a:t>
            </a:r>
            <a:endParaRPr lang="en-US" dirty="0"/>
          </a:p>
        </p:txBody>
      </p:sp>
      <p:sp>
        <p:nvSpPr>
          <p:cNvPr id="3" name="Content Placeholder 2"/>
          <p:cNvSpPr>
            <a:spLocks noGrp="1"/>
          </p:cNvSpPr>
          <p:nvPr>
            <p:ph idx="1"/>
          </p:nvPr>
        </p:nvSpPr>
        <p:spPr/>
        <p:txBody>
          <a:bodyPr/>
          <a:lstStyle/>
          <a:p>
            <a:r>
              <a:rPr lang="en-US" dirty="0">
                <a:hlinkClick r:id="rId2"/>
              </a:rPr>
              <a:t>https://www.youtube.com/watch?v=h_-1O_rBLPU&amp;feature=</a:t>
            </a:r>
            <a:r>
              <a:rPr lang="en-US" dirty="0" smtClean="0">
                <a:hlinkClick r:id="rId2"/>
              </a:rPr>
              <a:t>youtu.be</a:t>
            </a:r>
            <a:endParaRPr lang="en-US" dirty="0" smtClean="0"/>
          </a:p>
          <a:p>
            <a:endParaRPr lang="en-US" dirty="0"/>
          </a:p>
        </p:txBody>
      </p:sp>
    </p:spTree>
    <p:extLst>
      <p:ext uri="{BB962C8B-B14F-4D97-AF65-F5344CB8AC3E}">
        <p14:creationId xmlns:p14="http://schemas.microsoft.com/office/powerpoint/2010/main" val="72717352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enable play</a:t>
            </a:r>
            <a:endParaRPr lang="en-US" dirty="0"/>
          </a:p>
        </p:txBody>
      </p:sp>
      <p:pic>
        <p:nvPicPr>
          <p:cNvPr id="5" name="Content Placeholder 4"/>
          <p:cNvPicPr>
            <a:picLocks noGrp="1"/>
          </p:cNvPicPr>
          <p:nvPr>
            <p:ph idx="1"/>
          </p:nvPr>
        </p:nvPicPr>
        <p:blipFill rotWithShape="1">
          <a:blip r:embed="rId3">
            <a:extLst>
              <a:ext uri="{28A0092B-C50C-407E-A947-70E740481C1C}">
                <a14:useLocalDpi xmlns:a14="http://schemas.microsoft.com/office/drawing/2010/main" val="0"/>
              </a:ext>
            </a:extLst>
          </a:blip>
          <a:srcRect t="-3661" b="-30993"/>
          <a:stretch/>
        </p:blipFill>
        <p:spPr bwMode="auto">
          <a:prstGeom prst="rect">
            <a:avLst/>
          </a:prstGeom>
          <a:noFill/>
          <a:ln>
            <a:noFill/>
          </a:ln>
        </p:spPr>
      </p:pic>
    </p:spTree>
    <p:extLst>
      <p:ext uri="{BB962C8B-B14F-4D97-AF65-F5344CB8AC3E}">
        <p14:creationId xmlns:p14="http://schemas.microsoft.com/office/powerpoint/2010/main" val="13880346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effective learning</a:t>
            </a:r>
            <a:endParaRPr lang="en-US" dirty="0"/>
          </a:p>
        </p:txBody>
      </p:sp>
      <p:pic>
        <p:nvPicPr>
          <p:cNvPr id="4" name="Content Placeholder 3"/>
          <p:cNvPicPr>
            <a:picLocks noGrp="1"/>
          </p:cNvPicPr>
          <p:nvPr>
            <p:ph idx="1"/>
          </p:nvPr>
        </p:nvPicPr>
        <p:blipFill rotWithShape="1">
          <a:blip r:embed="rId2">
            <a:extLst>
              <a:ext uri="{28A0092B-C50C-407E-A947-70E740481C1C}">
                <a14:useLocalDpi xmlns:a14="http://schemas.microsoft.com/office/drawing/2010/main" val="0"/>
              </a:ext>
            </a:extLst>
          </a:blip>
          <a:srcRect t="-6320"/>
          <a:stretch/>
        </p:blipFill>
        <p:spPr bwMode="auto">
          <a:xfrm>
            <a:off x="2603500" y="1449917"/>
            <a:ext cx="3831166" cy="4986866"/>
          </a:xfrm>
          <a:prstGeom prst="rect">
            <a:avLst/>
          </a:prstGeom>
          <a:noFill/>
          <a:ln>
            <a:noFill/>
          </a:ln>
        </p:spPr>
      </p:pic>
    </p:spTree>
    <p:extLst>
      <p:ext uri="{BB962C8B-B14F-4D97-AF65-F5344CB8AC3E}">
        <p14:creationId xmlns:p14="http://schemas.microsoft.com/office/powerpoint/2010/main" val="3957726989"/>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a:t>
            </a:r>
            <a:r>
              <a:rPr lang="en-US" dirty="0" smtClean="0"/>
              <a:t>can adults</a:t>
            </a:r>
            <a:r>
              <a:rPr lang="en-US" dirty="0" smtClean="0"/>
              <a:t> </a:t>
            </a:r>
            <a:r>
              <a:rPr lang="en-US" dirty="0" smtClean="0"/>
              <a:t>support play?</a:t>
            </a:r>
            <a:endParaRPr lang="en-US" dirty="0"/>
          </a:p>
        </p:txBody>
      </p:sp>
      <p:sp>
        <p:nvSpPr>
          <p:cNvPr id="3" name="Content Placeholder 2"/>
          <p:cNvSpPr>
            <a:spLocks noGrp="1"/>
          </p:cNvSpPr>
          <p:nvPr>
            <p:ph idx="1"/>
          </p:nvPr>
        </p:nvSpPr>
        <p:spPr/>
        <p:txBody>
          <a:bodyPr/>
          <a:lstStyle/>
          <a:p>
            <a:r>
              <a:rPr lang="en-US" dirty="0">
                <a:hlinkClick r:id="rId3"/>
              </a:rPr>
              <a:t>https://www.youtube.com/watch?v=</a:t>
            </a:r>
            <a:r>
              <a:rPr lang="en-US" dirty="0" smtClean="0">
                <a:hlinkClick r:id="rId3"/>
              </a:rPr>
              <a:t>sWf6oHE9YqY</a:t>
            </a:r>
            <a:endParaRPr lang="en-US" dirty="0" smtClean="0"/>
          </a:p>
          <a:p>
            <a:endParaRPr lang="en-US" dirty="0"/>
          </a:p>
        </p:txBody>
      </p:sp>
      <p:pic>
        <p:nvPicPr>
          <p:cNvPr id="5" name="Picture 4"/>
          <p:cNvPicPr>
            <a:picLocks noChangeAspect="1"/>
          </p:cNvPicPr>
          <p:nvPr/>
        </p:nvPicPr>
        <p:blipFill>
          <a:blip r:embed="rId4"/>
          <a:stretch>
            <a:fillRect/>
          </a:stretch>
        </p:blipFill>
        <p:spPr>
          <a:xfrm>
            <a:off x="995280" y="3035113"/>
            <a:ext cx="3502079" cy="2334719"/>
          </a:xfrm>
          <a:prstGeom prst="rect">
            <a:avLst/>
          </a:prstGeom>
        </p:spPr>
      </p:pic>
    </p:spTree>
    <p:extLst>
      <p:ext uri="{BB962C8B-B14F-4D97-AF65-F5344CB8AC3E}">
        <p14:creationId xmlns:p14="http://schemas.microsoft.com/office/powerpoint/2010/main" val="26025027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Poem – Anita Wadley 1974</a:t>
            </a:r>
            <a:endParaRPr lang="en-US" dirty="0"/>
          </a:p>
        </p:txBody>
      </p:sp>
      <p:pic>
        <p:nvPicPr>
          <p:cNvPr id="4" name="Content Placeholder 3"/>
          <p:cNvPicPr>
            <a:picLocks noGrp="1" noChangeAspect="1"/>
          </p:cNvPicPr>
          <p:nvPr>
            <p:ph idx="1"/>
          </p:nvPr>
        </p:nvPicPr>
        <p:blipFill rotWithShape="1">
          <a:blip r:embed="rId2"/>
          <a:srcRect/>
          <a:stretch/>
        </p:blipFill>
        <p:spPr>
          <a:xfrm>
            <a:off x="1088080" y="1552345"/>
            <a:ext cx="7313613" cy="4238855"/>
          </a:xfrm>
        </p:spPr>
      </p:pic>
    </p:spTree>
    <p:extLst>
      <p:ext uri="{BB962C8B-B14F-4D97-AF65-F5344CB8AC3E}">
        <p14:creationId xmlns:p14="http://schemas.microsoft.com/office/powerpoint/2010/main" val="837954202"/>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Any questions?</a:t>
            </a:r>
            <a:endParaRPr lang="en-US" dirty="0"/>
          </a:p>
        </p:txBody>
      </p:sp>
      <p:sp>
        <p:nvSpPr>
          <p:cNvPr id="3" name="Content Placeholder 2"/>
          <p:cNvSpPr>
            <a:spLocks noGrp="1"/>
          </p:cNvSpPr>
          <p:nvPr>
            <p:ph idx="1"/>
          </p:nvPr>
        </p:nvSpPr>
        <p:spPr/>
        <p:txBody>
          <a:bodyPr/>
          <a:lstStyle/>
          <a:p>
            <a:r>
              <a:rPr lang="en-US" dirty="0">
                <a:hlinkClick r:id="rId2"/>
              </a:rPr>
              <a:t>https://charlottesmythe.wordpress.com/2014/04/08/play-why-is-it-so-important</a:t>
            </a:r>
            <a:r>
              <a:rPr lang="en-US" dirty="0" smtClean="0">
                <a:hlinkClick r:id="rId2"/>
              </a:rPr>
              <a:t>/</a:t>
            </a:r>
            <a:endParaRPr lang="en-US" dirty="0" smtClean="0"/>
          </a:p>
          <a:p>
            <a:r>
              <a:rPr lang="en-US" dirty="0">
                <a:hlinkClick r:id="rId3"/>
              </a:rPr>
              <a:t>https://www.stonebridge.uk.com/blog/early-years-and-child-care/let-the-children-be-children-play-and-child-</a:t>
            </a:r>
            <a:r>
              <a:rPr lang="en-US" dirty="0" smtClean="0">
                <a:hlinkClick r:id="rId3"/>
              </a:rPr>
              <a:t>development</a:t>
            </a:r>
            <a:endParaRPr lang="en-US" dirty="0" smtClean="0"/>
          </a:p>
          <a:p>
            <a:endParaRPr lang="en-US" dirty="0"/>
          </a:p>
        </p:txBody>
      </p:sp>
    </p:spTree>
    <p:extLst>
      <p:ext uri="{BB962C8B-B14F-4D97-AF65-F5344CB8AC3E}">
        <p14:creationId xmlns:p14="http://schemas.microsoft.com/office/powerpoint/2010/main" val="1974365514"/>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Inkwell">
  <a:themeElements>
    <a:clrScheme name="Inkwell">
      <a:dk1>
        <a:sysClr val="windowText" lastClr="000000"/>
      </a:dk1>
      <a:lt1>
        <a:sysClr val="window" lastClr="FFFFFF"/>
      </a:lt1>
      <a:dk2>
        <a:srgbClr val="584D2E"/>
      </a:dk2>
      <a:lt2>
        <a:srgbClr val="EFE7C3"/>
      </a:lt2>
      <a:accent1>
        <a:srgbClr val="860908"/>
      </a:accent1>
      <a:accent2>
        <a:srgbClr val="4A0505"/>
      </a:accent2>
      <a:accent3>
        <a:srgbClr val="7A500A"/>
      </a:accent3>
      <a:accent4>
        <a:srgbClr val="C47810"/>
      </a:accent4>
      <a:accent5>
        <a:srgbClr val="827752"/>
      </a:accent5>
      <a:accent6>
        <a:srgbClr val="B5BB83"/>
      </a:accent6>
      <a:hlink>
        <a:srgbClr val="C47810"/>
      </a:hlink>
      <a:folHlink>
        <a:srgbClr val="F0A43A"/>
      </a:folHlink>
    </a:clrScheme>
    <a:fontScheme name="Inkwell">
      <a:majorFont>
        <a:latin typeface="Goudy Old Style"/>
        <a:ea typeface=""/>
        <a:cs typeface=""/>
        <a:font script="Jpan" typeface="ＭＳ 明朝"/>
        <a:font script="Hans" typeface="宋体"/>
        <a:font script="Hant" typeface="新細明體"/>
      </a:majorFont>
      <a:minorFont>
        <a:latin typeface="Goudy Old Style"/>
        <a:ea typeface=""/>
        <a:cs typeface=""/>
        <a:font script="Jpan" typeface="ＭＳ 明朝"/>
        <a:font script="Hans" typeface="宋体"/>
        <a:font script="Hant" typeface="新細明體"/>
      </a:minorFont>
    </a:fontScheme>
    <a:fmtScheme name="Inkwell">
      <a:fillStyleLst>
        <a:solidFill>
          <a:schemeClr val="phClr"/>
        </a:solidFill>
        <a:blipFill rotWithShape="1">
          <a:blip xmlns:r="http://schemas.openxmlformats.org/officeDocument/2006/relationships" r:embed="rId1">
            <a:duotone>
              <a:schemeClr val="phClr">
                <a:shade val="30000"/>
              </a:schemeClr>
              <a:schemeClr val="phClr">
                <a:alpha val="10000"/>
                <a:satMod val="120000"/>
              </a:schemeClr>
            </a:duotone>
          </a:blip>
          <a:stretch/>
        </a:blipFill>
        <a:blipFill rotWithShape="1">
          <a:blip xmlns:r="http://schemas.openxmlformats.org/officeDocument/2006/relationships" r:embed="rId2">
            <a:duotone>
              <a:schemeClr val="phClr">
                <a:shade val="30000"/>
                <a:satMod val="150000"/>
              </a:schemeClr>
              <a:schemeClr val="phClr">
                <a:alpha val="10000"/>
                <a:satMod val="120000"/>
              </a:schemeClr>
            </a:duotone>
          </a:blip>
          <a:stretch/>
        </a:blipFill>
      </a:fillStyleLst>
      <a:lnStyleLst>
        <a:ln w="12700" cap="flat" cmpd="sng" algn="ctr">
          <a:solidFill>
            <a:schemeClr val="phClr">
              <a:shade val="95000"/>
              <a:satMod val="105000"/>
            </a:scheme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38100" dir="5400000" rotWithShape="0">
              <a:srgbClr val="000000">
                <a:alpha val="75000"/>
              </a:srgbClr>
            </a:outerShdw>
          </a:effectLst>
        </a:effectStyle>
        <a:effectStyle>
          <a:effectLst>
            <a:outerShdw blurRad="38100" dist="25400" dir="5400000" rotWithShape="0">
              <a:srgbClr val="000000">
                <a:alpha val="75000"/>
              </a:srgbClr>
            </a:outerShdw>
            <a:softEdge rad="25400"/>
          </a:effectLst>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Inkwell.thmx</Template>
  <TotalTime>384</TotalTime>
  <Words>1386</Words>
  <Application>Microsoft Macintosh PowerPoint</Application>
  <PresentationFormat>On-screen Show (4:3)</PresentationFormat>
  <Paragraphs>129</Paragraphs>
  <Slides>16</Slides>
  <Notes>7</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Inkwell</vt:lpstr>
      <vt:lpstr>The Importance of Learning Through Play</vt:lpstr>
      <vt:lpstr>Why does early years education matter?</vt:lpstr>
      <vt:lpstr>10 PRINCIPLES OF EARLY YEARS EDUCATION Tina Bruce </vt:lpstr>
      <vt:lpstr>PowerPoint Presentation</vt:lpstr>
      <vt:lpstr>What are the key ways that young children learn?  </vt:lpstr>
      <vt:lpstr>PowerPoint Presentation</vt:lpstr>
      <vt:lpstr>What is play?</vt:lpstr>
      <vt:lpstr>What is play?</vt:lpstr>
      <vt:lpstr>Differing types of play</vt:lpstr>
      <vt:lpstr>PowerPoint Presentation</vt:lpstr>
      <vt:lpstr>The importance of play</vt:lpstr>
      <vt:lpstr>How to enable play</vt:lpstr>
      <vt:lpstr>Characteristics of effective learning</vt:lpstr>
      <vt:lpstr>How can adults support play?</vt:lpstr>
      <vt:lpstr>Poem – Anita Wadley 1974</vt:lpstr>
      <vt:lpstr>Any questions?</vt:lpstr>
    </vt:vector>
  </TitlesOfParts>
  <Company>Katie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Learning Through Play</dc:title>
  <dc:creator>Katie Mac</dc:creator>
  <cp:lastModifiedBy>Katie Mac</cp:lastModifiedBy>
  <cp:revision>15</cp:revision>
  <dcterms:created xsi:type="dcterms:W3CDTF">2017-01-18T14:55:02Z</dcterms:created>
  <dcterms:modified xsi:type="dcterms:W3CDTF">2017-01-19T19:55:06Z</dcterms:modified>
</cp:coreProperties>
</file>